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Josefin Slab"/>
      <p:regular r:id="rId22"/>
      <p:bold r:id="rId23"/>
      <p:italic r:id="rId24"/>
      <p:boldItalic r:id="rId25"/>
    </p:embeddedFont>
    <p:embeddedFont>
      <p:font typeface="Anton"/>
      <p:regular r:id="rId26"/>
    </p:embeddedFont>
    <p:embeddedFont>
      <p:font typeface="Staatliches"/>
      <p:regular r:id="rId27"/>
    </p:embeddedFont>
    <p:embeddedFont>
      <p:font typeface="Lato"/>
      <p:regular r:id="rId28"/>
      <p:bold r:id="rId29"/>
      <p:italic r:id="rId30"/>
      <p:boldItalic r:id="rId31"/>
    </p:embeddedFont>
    <p:embeddedFont>
      <p:font typeface="Anaheim"/>
      <p:regular r:id="rId32"/>
    </p:embeddedFont>
    <p:embeddedFont>
      <p:font typeface="Abel"/>
      <p:regular r:id="rId33"/>
    </p:embeddedFont>
    <p:embeddedFont>
      <p:font typeface="Unica One"/>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JosefinSlab-regular.fntdata"/><Relationship Id="rId21" Type="http://schemas.openxmlformats.org/officeDocument/2006/relationships/slide" Target="slides/slide16.xml"/><Relationship Id="rId24" Type="http://schemas.openxmlformats.org/officeDocument/2006/relationships/font" Target="fonts/JosefinSlab-italic.fntdata"/><Relationship Id="rId23" Type="http://schemas.openxmlformats.org/officeDocument/2006/relationships/font" Target="fonts/JosefinSlab-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nton-regular.fntdata"/><Relationship Id="rId25" Type="http://schemas.openxmlformats.org/officeDocument/2006/relationships/font" Target="fonts/JosefinSlab-boldItalic.fntdata"/><Relationship Id="rId28" Type="http://schemas.openxmlformats.org/officeDocument/2006/relationships/font" Target="fonts/Lato-regular.fntdata"/><Relationship Id="rId27" Type="http://schemas.openxmlformats.org/officeDocument/2006/relationships/font" Target="fonts/Staatliche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Abel-regular.fntdata"/><Relationship Id="rId10" Type="http://schemas.openxmlformats.org/officeDocument/2006/relationships/slide" Target="slides/slide5.xml"/><Relationship Id="rId32" Type="http://schemas.openxmlformats.org/officeDocument/2006/relationships/font" Target="fonts/Anaheim-regular.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UnicaOne-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f86b0a8c5_0_5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f86b0a8c5_0_5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f86b0a8c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f86b0a8c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Frames 1 and 2 are the same screen just scrolled down below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f86b0a8c5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f86b0a8c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clock emoji represents the passage of time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f86b0a8c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f86b0a8c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a:t>
            </a:r>
            <a:r>
              <a:rPr lang="en">
                <a:solidFill>
                  <a:schemeClr val="dk1"/>
                </a:solidFill>
              </a:rPr>
              <a:t>t</a:t>
            </a:r>
            <a:r>
              <a:rPr lang="en">
                <a:solidFill>
                  <a:schemeClr val="dk1"/>
                </a:solidFill>
              </a:rPr>
              <a:t>he clock emoji represents the passage of time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f86b0a8c5_0_5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f86b0a8c5_0_5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we were satisfied with our choice of Figma. We had to put in some hours to learn the complexity of the tool. In addition, we re-doubled our use of the component system about halfway through the process as frames designed by different people had aesthetically drifted away from each other. These downsides were far outweighed by the power of Figma for designing UI elements and working collaboratively. In addition, once we completed our frames, it was easy to make the prototype interactive by linking together buttons and frames.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f86b0a8c5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f86b0a8c5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our platform is to allow for fan feedback via text and creator-fan communication via the rooms. Both of those forms of custom input are not feasible in Figma, so it is a trade-off we made when deciding to use Figma. However, the purpose of the medium-fi prototype is to understand the UI more than the actual core functionality, which we have verified through needfinding and the experience prototype, so this trade-off makes sense in the context of the assignment.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more specific limitation is that our ranking phase relies on drag-and-drop functionality, which is hard to handle via Figma. The state space is factorial in the number of ideas ranked, so we decided to force an ordering in Figma to save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Overall, while these limitations prevent our prototype from being a perfect model of our final product, we believe our prototype sits at the right level of fidelity between the sketches in Balsamiq and the working prototype in React Native.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f86b0a8c5_0_5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f86b0a8c5_0_5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addressed limitations 1 and 2 in the preceding slides by hard-coding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our platform is entirely reliant on fans and creators to generate content, we generated fake fans/creators, fake prompts and feedback, and hard-coded text-entry for flows that required it. We decided not to greek the text, as that may distract our evaluators, so we came up with realistic copy to serve as creator prompts and fan comments.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f86b0a8c5_0_5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f86b0a8c5_0_5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Our summary relies on an algorithm to rank and group comments. We have hand-waved this functionality by simply writing what we think are good, controversial, and representative content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t>
            </a:r>
            <a:r>
              <a:rPr lang="en">
                <a:solidFill>
                  <a:schemeClr val="dk1"/>
                </a:solidFill>
              </a:rPr>
              <a:t>he process for a single studio takes place over days, as creators give fans hours to brainstorm and rank ideas. Therefore, we have transition screens to simulate the passage of time between different steps.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f86b0a8c5_0_5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f86b0a8c5_0_5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f86b0a8c5_0_5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f86b0a8c5_0_5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illustration of task flows, we break this task into two subtasks, one to illustrate the creator side and one to illustrate the fan side.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bf86b0a8c5_0_5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bf86b0a8c5_0_5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feedback in the lo-fi prototype, we found that ranking up to 5 ideas was the most well-received way to prioritize fan feedback. We therefore scrapped our earlier ideas of A/B testing or sliding scale ranking to give a drag-and-drop interface for prioritizing ideas.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f86b0a8c5_0_5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f86b0a8c5_0_5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our creator participants had difficulty finding the floating plus button. We therefore enlarged the button and put it directly under the cards to make it more visually explicit that the act of tapping that button creates a new studio. We also create badges to highlight the current status of the studio (i.e “Ranking”, “Brainstorm”), scrapped the idea of a title for the studio, and moved the time remaining indicator to a less visually salient place.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bf86b0a8c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bf86b0a8c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our participants noted that she would feel discouraged if she submitted ideas but wasn’t selected and never heard back in any form. From that insight we came up with the idea of a recap screen, which gives fans a quick recap of how their idea performed after the brainstorm and ranking phases of a studio have finished.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f86b0a8c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f86b0a8c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f86b0a8c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f86b0a8c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f86b0a8c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bf86b0a8c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F3F3F3"/>
        </a:solidFill>
      </p:bgPr>
    </p:bg>
    <p:spTree>
      <p:nvGrpSpPr>
        <p:cNvPr id="50" name="Shape 50"/>
        <p:cNvGrpSpPr/>
        <p:nvPr/>
      </p:nvGrpSpPr>
      <p:grpSpPr>
        <a:xfrm>
          <a:off x="0" y="0"/>
          <a:ext cx="0" cy="0"/>
          <a:chOff x="0" y="0"/>
          <a:chExt cx="0" cy="0"/>
        </a:xfrm>
      </p:grpSpPr>
      <p:sp>
        <p:nvSpPr>
          <p:cNvPr id="51" name="Google Shape;51;p13"/>
          <p:cNvSpPr txBox="1"/>
          <p:nvPr>
            <p:ph type="ctrTitle"/>
          </p:nvPr>
        </p:nvSpPr>
        <p:spPr>
          <a:xfrm>
            <a:off x="833000" y="1050513"/>
            <a:ext cx="3248400" cy="24195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52" name="Google Shape;52;p13"/>
          <p:cNvSpPr txBox="1"/>
          <p:nvPr>
            <p:ph idx="1" type="subTitle"/>
          </p:nvPr>
        </p:nvSpPr>
        <p:spPr>
          <a:xfrm>
            <a:off x="833000" y="3299563"/>
            <a:ext cx="3326700" cy="321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rgbClr val="F3F3F3"/>
        </a:solidFill>
      </p:bgPr>
    </p:bg>
    <p:spTree>
      <p:nvGrpSpPr>
        <p:cNvPr id="53" name="Shape 53"/>
        <p:cNvGrpSpPr/>
        <p:nvPr/>
      </p:nvGrpSpPr>
      <p:grpSpPr>
        <a:xfrm>
          <a:off x="0" y="0"/>
          <a:ext cx="0" cy="0"/>
          <a:chOff x="0" y="0"/>
          <a:chExt cx="0" cy="0"/>
        </a:xfrm>
      </p:grpSpPr>
      <p:sp>
        <p:nvSpPr>
          <p:cNvPr id="54" name="Google Shape;54;p14"/>
          <p:cNvSpPr/>
          <p:nvPr/>
        </p:nvSpPr>
        <p:spPr>
          <a:xfrm>
            <a:off x="357150" y="876231"/>
            <a:ext cx="3715500" cy="34884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ph type="ctrTitle"/>
          </p:nvPr>
        </p:nvSpPr>
        <p:spPr>
          <a:xfrm>
            <a:off x="1456650" y="1715300"/>
            <a:ext cx="1745100" cy="1104300"/>
          </a:xfrm>
          <a:prstGeom prst="rect">
            <a:avLst/>
          </a:prstGeom>
        </p:spPr>
        <p:txBody>
          <a:bodyPr anchorCtr="0" anchor="b" bIns="91425" lIns="91425" spcFirstLastPara="1" rIns="91425" wrap="square" tIns="91425">
            <a:norm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p:txBody>
      </p:sp>
      <p:sp>
        <p:nvSpPr>
          <p:cNvPr id="56" name="Google Shape;56;p14"/>
          <p:cNvSpPr txBox="1"/>
          <p:nvPr>
            <p:ph idx="1" type="subTitle"/>
          </p:nvPr>
        </p:nvSpPr>
        <p:spPr>
          <a:xfrm>
            <a:off x="889350" y="2819625"/>
            <a:ext cx="2312400" cy="11043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p:txBody>
      </p:sp>
      <p:sp>
        <p:nvSpPr>
          <p:cNvPr id="57" name="Google Shape;57;p14"/>
          <p:cNvSpPr/>
          <p:nvPr/>
        </p:nvSpPr>
        <p:spPr>
          <a:xfrm>
            <a:off x="411569" y="778875"/>
            <a:ext cx="3715500" cy="34884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rgbClr val="F3F3F3"/>
        </a:solidFill>
      </p:bgPr>
    </p:bg>
    <p:spTree>
      <p:nvGrpSpPr>
        <p:cNvPr id="58" name="Shape 58"/>
        <p:cNvGrpSpPr/>
        <p:nvPr/>
      </p:nvGrpSpPr>
      <p:grpSpPr>
        <a:xfrm>
          <a:off x="0" y="0"/>
          <a:ext cx="0" cy="0"/>
          <a:chOff x="0" y="0"/>
          <a:chExt cx="0" cy="0"/>
        </a:xfrm>
      </p:grpSpPr>
      <p:sp>
        <p:nvSpPr>
          <p:cNvPr id="59" name="Google Shape;59;p15"/>
          <p:cNvSpPr/>
          <p:nvPr/>
        </p:nvSpPr>
        <p:spPr>
          <a:xfrm>
            <a:off x="1464755" y="1059200"/>
            <a:ext cx="6214500" cy="2718600"/>
          </a:xfrm>
          <a:prstGeom prst="roundRect">
            <a:avLst>
              <a:gd fmla="val 4313"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rm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61" name="Google Shape;61;p1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rm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62" name="Google Shape;62;p15"/>
          <p:cNvSpPr/>
          <p:nvPr/>
        </p:nvSpPr>
        <p:spPr>
          <a:xfrm>
            <a:off x="1555780" y="983325"/>
            <a:ext cx="6214500" cy="2718600"/>
          </a:xfrm>
          <a:prstGeom prst="roundRect">
            <a:avLst>
              <a:gd fmla="val 4313"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6_1_1_1">
    <p:bg>
      <p:bgPr>
        <a:solidFill>
          <a:srgbClr val="F3F3F3"/>
        </a:solidFill>
      </p:bgPr>
    </p:bg>
    <p:spTree>
      <p:nvGrpSpPr>
        <p:cNvPr id="63" name="Shape 63"/>
        <p:cNvGrpSpPr/>
        <p:nvPr/>
      </p:nvGrpSpPr>
      <p:grpSpPr>
        <a:xfrm>
          <a:off x="0" y="0"/>
          <a:ext cx="0" cy="0"/>
          <a:chOff x="0" y="0"/>
          <a:chExt cx="0" cy="0"/>
        </a:xfrm>
      </p:grpSpPr>
      <p:sp>
        <p:nvSpPr>
          <p:cNvPr id="64" name="Google Shape;64;p16"/>
          <p:cNvSpPr txBox="1"/>
          <p:nvPr>
            <p:ph type="ctrTitle"/>
          </p:nvPr>
        </p:nvSpPr>
        <p:spPr>
          <a:xfrm>
            <a:off x="889350" y="1658275"/>
            <a:ext cx="4538400" cy="18270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6_1">
    <p:bg>
      <p:bgPr>
        <a:solidFill>
          <a:srgbClr val="F3F3F3"/>
        </a:solidFill>
      </p:bgPr>
    </p:bg>
    <p:spTree>
      <p:nvGrpSpPr>
        <p:cNvPr id="65" name="Shape 65"/>
        <p:cNvGrpSpPr/>
        <p:nvPr/>
      </p:nvGrpSpPr>
      <p:grpSpPr>
        <a:xfrm>
          <a:off x="0" y="0"/>
          <a:ext cx="0" cy="0"/>
          <a:chOff x="0" y="0"/>
          <a:chExt cx="0" cy="0"/>
        </a:xfrm>
      </p:grpSpPr>
      <p:sp>
        <p:nvSpPr>
          <p:cNvPr id="66" name="Google Shape;66;p17"/>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67" name="Google Shape;67;p17"/>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rm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68" name="Google Shape;68;p17"/>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69" name="Google Shape;69;p17"/>
          <p:cNvSpPr txBox="1"/>
          <p:nvPr>
            <p:ph idx="3" type="subTitle"/>
          </p:nvPr>
        </p:nvSpPr>
        <p:spPr>
          <a:xfrm>
            <a:off x="4938421" y="3270450"/>
            <a:ext cx="2538900" cy="568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70" name="Google Shape;70;p17"/>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7"/>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txBox="1"/>
          <p:nvPr>
            <p:ph idx="4" type="ctrTitle"/>
          </p:nvPr>
        </p:nvSpPr>
        <p:spPr>
          <a:xfrm>
            <a:off x="5180650" y="457300"/>
            <a:ext cx="3194700" cy="481200"/>
          </a:xfrm>
          <a:prstGeom prst="rect">
            <a:avLst/>
          </a:prstGeom>
          <a:noFill/>
        </p:spPr>
        <p:txBody>
          <a:bodyPr anchorCtr="0" anchor="ctr" bIns="91425" lIns="91425" spcFirstLastPara="1" rIns="91425" wrap="square" tIns="91425">
            <a:norm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_2">
    <p:bg>
      <p:bgPr>
        <a:solidFill>
          <a:srgbClr val="F3F3F3"/>
        </a:solidFill>
      </p:bgPr>
    </p:bg>
    <p:spTree>
      <p:nvGrpSpPr>
        <p:cNvPr id="73" name="Shape 73"/>
        <p:cNvGrpSpPr/>
        <p:nvPr/>
      </p:nvGrpSpPr>
      <p:grpSpPr>
        <a:xfrm>
          <a:off x="0" y="0"/>
          <a:ext cx="0" cy="0"/>
          <a:chOff x="0" y="0"/>
          <a:chExt cx="0" cy="0"/>
        </a:xfrm>
      </p:grpSpPr>
      <p:sp>
        <p:nvSpPr>
          <p:cNvPr id="74" name="Google Shape;74;p18"/>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8"/>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8"/>
          <p:cNvSpPr txBox="1"/>
          <p:nvPr>
            <p:ph type="ctrTitle"/>
          </p:nvPr>
        </p:nvSpPr>
        <p:spPr>
          <a:xfrm>
            <a:off x="5180650" y="457300"/>
            <a:ext cx="3194700" cy="481200"/>
          </a:xfrm>
          <a:prstGeom prst="rect">
            <a:avLst/>
          </a:prstGeom>
          <a:noFill/>
        </p:spPr>
        <p:txBody>
          <a:bodyPr anchorCtr="0" anchor="ctr" bIns="91425" lIns="91425" spcFirstLastPara="1" rIns="91425" wrap="square" tIns="91425">
            <a:norm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6_1_1">
    <p:bg>
      <p:bgPr>
        <a:solidFill>
          <a:srgbClr val="F3F3F3"/>
        </a:solidFill>
      </p:bgPr>
    </p:bg>
    <p:spTree>
      <p:nvGrpSpPr>
        <p:cNvPr id="77" name="Shape 77"/>
        <p:cNvGrpSpPr/>
        <p:nvPr/>
      </p:nvGrpSpPr>
      <p:grpSpPr>
        <a:xfrm>
          <a:off x="0" y="0"/>
          <a:ext cx="0" cy="0"/>
          <a:chOff x="0" y="0"/>
          <a:chExt cx="0" cy="0"/>
        </a:xfrm>
      </p:grpSpPr>
      <p:sp>
        <p:nvSpPr>
          <p:cNvPr id="78" name="Google Shape;78;p19"/>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79" name="Google Shape;79;p19"/>
          <p:cNvSpPr txBox="1"/>
          <p:nvPr>
            <p:ph idx="1" type="subTitle"/>
          </p:nvPr>
        </p:nvSpPr>
        <p:spPr>
          <a:xfrm>
            <a:off x="1651900" y="2239450"/>
            <a:ext cx="2907900" cy="974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80" name="Google Shape;80;p19"/>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81" name="Google Shape;81;p19"/>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rm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82" name="Google Shape;82;p19"/>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83" name="Google Shape;83;p19"/>
          <p:cNvSpPr txBox="1"/>
          <p:nvPr>
            <p:ph idx="5" type="subTitle"/>
          </p:nvPr>
        </p:nvSpPr>
        <p:spPr>
          <a:xfrm>
            <a:off x="5107893" y="3937703"/>
            <a:ext cx="2907900" cy="974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84" name="Google Shape;84;p19"/>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rm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85" name="Google Shape;85;p19"/>
          <p:cNvSpPr txBox="1"/>
          <p:nvPr>
            <p:ph idx="7" type="subTitle"/>
          </p:nvPr>
        </p:nvSpPr>
        <p:spPr>
          <a:xfrm>
            <a:off x="5107893" y="2239450"/>
            <a:ext cx="2907900" cy="974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86" name="Google Shape;86;p19"/>
          <p:cNvSpPr/>
          <p:nvPr/>
        </p:nvSpPr>
        <p:spPr>
          <a:xfrm>
            <a:off x="3513575" y="353425"/>
            <a:ext cx="5672400" cy="529500"/>
          </a:xfrm>
          <a:prstGeom prst="roundRect">
            <a:avLst>
              <a:gd fmla="val 19858"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9"/>
          <p:cNvSpPr/>
          <p:nvPr/>
        </p:nvSpPr>
        <p:spPr>
          <a:xfrm>
            <a:off x="3569775" y="409006"/>
            <a:ext cx="5616300" cy="529500"/>
          </a:xfrm>
          <a:prstGeom prst="roundRect">
            <a:avLst>
              <a:gd fmla="val 11897" name="adj"/>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9"/>
          <p:cNvSpPr txBox="1"/>
          <p:nvPr>
            <p:ph idx="8" type="ctrTitle"/>
          </p:nvPr>
        </p:nvSpPr>
        <p:spPr>
          <a:xfrm>
            <a:off x="5180650" y="457300"/>
            <a:ext cx="3194700" cy="481200"/>
          </a:xfrm>
          <a:prstGeom prst="rect">
            <a:avLst/>
          </a:prstGeom>
          <a:noFill/>
        </p:spPr>
        <p:txBody>
          <a:bodyPr anchorCtr="0" anchor="ctr" bIns="91425" lIns="91425" spcFirstLastPara="1" rIns="91425" wrap="square" tIns="91425">
            <a:norm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Lato"/>
              <a:buNone/>
              <a:defRPr>
                <a:latin typeface="Lato"/>
                <a:ea typeface="Lato"/>
                <a:cs typeface="Lato"/>
                <a:sym typeface="Lato"/>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Lato"/>
              <a:buChar char="●"/>
              <a:defRPr>
                <a:solidFill>
                  <a:schemeClr val="dk1"/>
                </a:solidFill>
                <a:latin typeface="Lato"/>
                <a:ea typeface="Lato"/>
                <a:cs typeface="Lato"/>
                <a:sym typeface="Lato"/>
              </a:defRPr>
            </a:lvl1pPr>
            <a:lvl2pPr indent="-317500" lvl="1" marL="914400">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a:spcBef>
                <a:spcPts val="0"/>
              </a:spcBef>
              <a:spcAft>
                <a:spcPts val="0"/>
              </a:spcAft>
              <a:buClr>
                <a:schemeClr val="dk1"/>
              </a:buClr>
              <a:buSzPts val="2800"/>
              <a:buFont typeface="Lato"/>
              <a:buNone/>
              <a:defRPr sz="2800">
                <a:solidFill>
                  <a:schemeClr val="dk1"/>
                </a:solidFill>
                <a:latin typeface="Lato"/>
                <a:ea typeface="Lato"/>
                <a:cs typeface="Lato"/>
                <a:sym typeface="Lato"/>
              </a:defRPr>
            </a:lvl2pPr>
            <a:lvl3pPr lvl="2">
              <a:spcBef>
                <a:spcPts val="0"/>
              </a:spcBef>
              <a:spcAft>
                <a:spcPts val="0"/>
              </a:spcAft>
              <a:buClr>
                <a:schemeClr val="dk1"/>
              </a:buClr>
              <a:buSzPts val="2800"/>
              <a:buFont typeface="Lato"/>
              <a:buNone/>
              <a:defRPr sz="2800">
                <a:solidFill>
                  <a:schemeClr val="dk1"/>
                </a:solidFill>
                <a:latin typeface="Lato"/>
                <a:ea typeface="Lato"/>
                <a:cs typeface="Lato"/>
                <a:sym typeface="Lato"/>
              </a:defRPr>
            </a:lvl3pPr>
            <a:lvl4pPr lvl="3">
              <a:spcBef>
                <a:spcPts val="0"/>
              </a:spcBef>
              <a:spcAft>
                <a:spcPts val="0"/>
              </a:spcAft>
              <a:buClr>
                <a:schemeClr val="dk1"/>
              </a:buClr>
              <a:buSzPts val="2800"/>
              <a:buFont typeface="Lato"/>
              <a:buNone/>
              <a:defRPr sz="2800">
                <a:solidFill>
                  <a:schemeClr val="dk1"/>
                </a:solidFill>
                <a:latin typeface="Lato"/>
                <a:ea typeface="Lato"/>
                <a:cs typeface="Lato"/>
                <a:sym typeface="Lato"/>
              </a:defRPr>
            </a:lvl4pPr>
            <a:lvl5pPr lvl="4">
              <a:spcBef>
                <a:spcPts val="0"/>
              </a:spcBef>
              <a:spcAft>
                <a:spcPts val="0"/>
              </a:spcAft>
              <a:buClr>
                <a:schemeClr val="dk1"/>
              </a:buClr>
              <a:buSzPts val="2800"/>
              <a:buFont typeface="Lato"/>
              <a:buNone/>
              <a:defRPr sz="2800">
                <a:solidFill>
                  <a:schemeClr val="dk1"/>
                </a:solidFill>
                <a:latin typeface="Lato"/>
                <a:ea typeface="Lato"/>
                <a:cs typeface="Lato"/>
                <a:sym typeface="Lato"/>
              </a:defRPr>
            </a:lvl5pPr>
            <a:lvl6pPr lvl="5">
              <a:spcBef>
                <a:spcPts val="0"/>
              </a:spcBef>
              <a:spcAft>
                <a:spcPts val="0"/>
              </a:spcAft>
              <a:buClr>
                <a:schemeClr val="dk1"/>
              </a:buClr>
              <a:buSzPts val="2800"/>
              <a:buFont typeface="Lato"/>
              <a:buNone/>
              <a:defRPr sz="2800">
                <a:solidFill>
                  <a:schemeClr val="dk1"/>
                </a:solidFill>
                <a:latin typeface="Lato"/>
                <a:ea typeface="Lato"/>
                <a:cs typeface="Lato"/>
                <a:sym typeface="Lato"/>
              </a:defRPr>
            </a:lvl6pPr>
            <a:lvl7pPr lvl="6">
              <a:spcBef>
                <a:spcPts val="0"/>
              </a:spcBef>
              <a:spcAft>
                <a:spcPts val="0"/>
              </a:spcAft>
              <a:buClr>
                <a:schemeClr val="dk1"/>
              </a:buClr>
              <a:buSzPts val="2800"/>
              <a:buFont typeface="Lato"/>
              <a:buNone/>
              <a:defRPr sz="2800">
                <a:solidFill>
                  <a:schemeClr val="dk1"/>
                </a:solidFill>
                <a:latin typeface="Lato"/>
                <a:ea typeface="Lato"/>
                <a:cs typeface="Lato"/>
                <a:sym typeface="Lato"/>
              </a:defRPr>
            </a:lvl7pPr>
            <a:lvl8pPr lvl="7">
              <a:spcBef>
                <a:spcPts val="0"/>
              </a:spcBef>
              <a:spcAft>
                <a:spcPts val="0"/>
              </a:spcAft>
              <a:buClr>
                <a:schemeClr val="dk1"/>
              </a:buClr>
              <a:buSzPts val="2800"/>
              <a:buFont typeface="Lato"/>
              <a:buNone/>
              <a:defRPr sz="2800">
                <a:solidFill>
                  <a:schemeClr val="dk1"/>
                </a:solidFill>
                <a:latin typeface="Lato"/>
                <a:ea typeface="Lato"/>
                <a:cs typeface="Lato"/>
                <a:sym typeface="Lato"/>
              </a:defRPr>
            </a:lvl8pPr>
            <a:lvl9pPr lvl="8">
              <a:spcBef>
                <a:spcPts val="0"/>
              </a:spcBef>
              <a:spcAft>
                <a:spcPts val="0"/>
              </a:spcAft>
              <a:buClr>
                <a:schemeClr val="dk1"/>
              </a:buClr>
              <a:buSzPts val="2800"/>
              <a:buFont typeface="Lato"/>
              <a:buNone/>
              <a:defRPr sz="2800">
                <a:solidFill>
                  <a:schemeClr val="dk1"/>
                </a:solidFill>
                <a:latin typeface="Lato"/>
                <a:ea typeface="Lato"/>
                <a:cs typeface="Lato"/>
                <a:sym typeface="La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SzPts val="1800"/>
              <a:buFont typeface="Lato"/>
              <a:buChar char="●"/>
              <a:defRPr sz="1800">
                <a:latin typeface="Lato"/>
                <a:ea typeface="Lato"/>
                <a:cs typeface="Lato"/>
                <a:sym typeface="Lato"/>
              </a:defRPr>
            </a:lvl1pPr>
            <a:lvl2pPr indent="-317500" lvl="1" marL="914400">
              <a:lnSpc>
                <a:spcPct val="115000"/>
              </a:lnSpc>
              <a:spcBef>
                <a:spcPts val="0"/>
              </a:spcBef>
              <a:spcAft>
                <a:spcPts val="0"/>
              </a:spcAft>
              <a:buSzPts val="1400"/>
              <a:buFont typeface="Lato"/>
              <a:buChar char="○"/>
              <a:defRPr>
                <a:latin typeface="Lato"/>
                <a:ea typeface="Lato"/>
                <a:cs typeface="Lato"/>
                <a:sym typeface="Lato"/>
              </a:defRPr>
            </a:lvl2pPr>
            <a:lvl3pPr indent="-317500" lvl="2" marL="1371600">
              <a:lnSpc>
                <a:spcPct val="115000"/>
              </a:lnSpc>
              <a:spcBef>
                <a:spcPts val="0"/>
              </a:spcBef>
              <a:spcAft>
                <a:spcPts val="0"/>
              </a:spcAft>
              <a:buSzPts val="1400"/>
              <a:buFont typeface="Lato"/>
              <a:buChar char="■"/>
              <a:defRPr>
                <a:latin typeface="Lato"/>
                <a:ea typeface="Lato"/>
                <a:cs typeface="Lato"/>
                <a:sym typeface="Lato"/>
              </a:defRPr>
            </a:lvl3pPr>
            <a:lvl4pPr indent="-317500" lvl="3" marL="1828800">
              <a:lnSpc>
                <a:spcPct val="115000"/>
              </a:lnSpc>
              <a:spcBef>
                <a:spcPts val="0"/>
              </a:spcBef>
              <a:spcAft>
                <a:spcPts val="0"/>
              </a:spcAft>
              <a:buSzPts val="1400"/>
              <a:buFont typeface="Lato"/>
              <a:buChar char="●"/>
              <a:defRPr>
                <a:latin typeface="Lato"/>
                <a:ea typeface="Lato"/>
                <a:cs typeface="Lato"/>
                <a:sym typeface="Lato"/>
              </a:defRPr>
            </a:lvl4pPr>
            <a:lvl5pPr indent="-317500" lvl="4" marL="2286000">
              <a:lnSpc>
                <a:spcPct val="115000"/>
              </a:lnSpc>
              <a:spcBef>
                <a:spcPts val="0"/>
              </a:spcBef>
              <a:spcAft>
                <a:spcPts val="0"/>
              </a:spcAft>
              <a:buSzPts val="1400"/>
              <a:buFont typeface="Lato"/>
              <a:buChar char="○"/>
              <a:defRPr>
                <a:latin typeface="Lato"/>
                <a:ea typeface="Lato"/>
                <a:cs typeface="Lato"/>
                <a:sym typeface="Lato"/>
              </a:defRPr>
            </a:lvl5pPr>
            <a:lvl6pPr indent="-317500" lvl="5" marL="2743200">
              <a:lnSpc>
                <a:spcPct val="115000"/>
              </a:lnSpc>
              <a:spcBef>
                <a:spcPts val="0"/>
              </a:spcBef>
              <a:spcAft>
                <a:spcPts val="0"/>
              </a:spcAft>
              <a:buSzPts val="1400"/>
              <a:buFont typeface="Lato"/>
              <a:buChar char="■"/>
              <a:defRPr>
                <a:latin typeface="Lato"/>
                <a:ea typeface="Lato"/>
                <a:cs typeface="Lato"/>
                <a:sym typeface="Lato"/>
              </a:defRPr>
            </a:lvl6pPr>
            <a:lvl7pPr indent="-317500" lvl="6" marL="3200400">
              <a:lnSpc>
                <a:spcPct val="115000"/>
              </a:lnSpc>
              <a:spcBef>
                <a:spcPts val="0"/>
              </a:spcBef>
              <a:spcAft>
                <a:spcPts val="0"/>
              </a:spcAft>
              <a:buSzPts val="1400"/>
              <a:buFont typeface="Lato"/>
              <a:buChar char="●"/>
              <a:defRPr>
                <a:latin typeface="Lato"/>
                <a:ea typeface="Lato"/>
                <a:cs typeface="Lato"/>
                <a:sym typeface="Lato"/>
              </a:defRPr>
            </a:lvl7pPr>
            <a:lvl8pPr indent="-317500" lvl="7" marL="3657600">
              <a:lnSpc>
                <a:spcPct val="115000"/>
              </a:lnSpc>
              <a:spcBef>
                <a:spcPts val="0"/>
              </a:spcBef>
              <a:spcAft>
                <a:spcPts val="0"/>
              </a:spcAft>
              <a:buSzPts val="1400"/>
              <a:buFont typeface="Lato"/>
              <a:buChar char="○"/>
              <a:defRPr>
                <a:latin typeface="Lato"/>
                <a:ea typeface="Lato"/>
                <a:cs typeface="Lato"/>
                <a:sym typeface="Lato"/>
              </a:defRPr>
            </a:lvl8pPr>
            <a:lvl9pPr indent="-317500" lvl="8" marL="4114800">
              <a:lnSpc>
                <a:spcPct val="115000"/>
              </a:lnSpc>
              <a:spcBef>
                <a:spcPts val="0"/>
              </a:spcBef>
              <a:spcAft>
                <a:spcPts val="0"/>
              </a:spcAft>
              <a:buSzPts val="1400"/>
              <a:buFont typeface="Lato"/>
              <a:buChar char="■"/>
              <a:defRPr>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Lato"/>
                <a:ea typeface="Lato"/>
                <a:cs typeface="Lato"/>
                <a:sym typeface="Lato"/>
              </a:rPr>
              <a:t>Medium-Fi Prototype</a:t>
            </a:r>
            <a:endParaRPr>
              <a:latin typeface="Lato"/>
              <a:ea typeface="Lato"/>
              <a:cs typeface="Lato"/>
              <a:sym typeface="Lato"/>
            </a:endParaRPr>
          </a:p>
        </p:txBody>
      </p:sp>
      <p:pic>
        <p:nvPicPr>
          <p:cNvPr id="94" name="Google Shape;94;p20"/>
          <p:cNvPicPr preferRelativeResize="0"/>
          <p:nvPr/>
        </p:nvPicPr>
        <p:blipFill>
          <a:blip r:embed="rId3">
            <a:alphaModFix/>
          </a:blip>
          <a:stretch>
            <a:fillRect/>
          </a:stretch>
        </p:blipFill>
        <p:spPr>
          <a:xfrm>
            <a:off x="1885950" y="1457325"/>
            <a:ext cx="5372100" cy="1114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9"/>
          <p:cNvPicPr preferRelativeResize="0"/>
          <p:nvPr/>
        </p:nvPicPr>
        <p:blipFill>
          <a:blip r:embed="rId3">
            <a:alphaModFix/>
          </a:blip>
          <a:stretch>
            <a:fillRect/>
          </a:stretch>
        </p:blipFill>
        <p:spPr>
          <a:xfrm>
            <a:off x="7078928" y="1128206"/>
            <a:ext cx="1795875" cy="3380946"/>
          </a:xfrm>
          <a:prstGeom prst="rect">
            <a:avLst/>
          </a:prstGeom>
          <a:noFill/>
          <a:ln>
            <a:noFill/>
          </a:ln>
        </p:spPr>
      </p:pic>
      <p:pic>
        <p:nvPicPr>
          <p:cNvPr id="175" name="Google Shape;175;p29"/>
          <p:cNvPicPr preferRelativeResize="0"/>
          <p:nvPr/>
        </p:nvPicPr>
        <p:blipFill>
          <a:blip r:embed="rId4">
            <a:alphaModFix/>
          </a:blip>
          <a:stretch>
            <a:fillRect/>
          </a:stretch>
        </p:blipFill>
        <p:spPr>
          <a:xfrm>
            <a:off x="2602111" y="1106619"/>
            <a:ext cx="1753425" cy="3388658"/>
          </a:xfrm>
          <a:prstGeom prst="rect">
            <a:avLst/>
          </a:prstGeom>
          <a:noFill/>
          <a:ln>
            <a:noFill/>
          </a:ln>
        </p:spPr>
      </p:pic>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#4: Make + Join Panel Session (creator)</a:t>
            </a:r>
            <a:endParaRPr/>
          </a:p>
        </p:txBody>
      </p:sp>
      <p:pic>
        <p:nvPicPr>
          <p:cNvPr id="177" name="Google Shape;177;p29"/>
          <p:cNvPicPr preferRelativeResize="0"/>
          <p:nvPr/>
        </p:nvPicPr>
        <p:blipFill>
          <a:blip r:embed="rId5">
            <a:alphaModFix/>
          </a:blip>
          <a:stretch>
            <a:fillRect/>
          </a:stretch>
        </p:blipFill>
        <p:spPr>
          <a:xfrm>
            <a:off x="4824733" y="1092750"/>
            <a:ext cx="1795855" cy="3416402"/>
          </a:xfrm>
          <a:prstGeom prst="rect">
            <a:avLst/>
          </a:prstGeom>
          <a:noFill/>
          <a:ln>
            <a:noFill/>
          </a:ln>
        </p:spPr>
      </p:pic>
      <p:cxnSp>
        <p:nvCxnSpPr>
          <p:cNvPr id="178" name="Google Shape;178;p29"/>
          <p:cNvCxnSpPr/>
          <p:nvPr/>
        </p:nvCxnSpPr>
        <p:spPr>
          <a:xfrm flipH="1">
            <a:off x="2348088" y="2476500"/>
            <a:ext cx="8100" cy="399000"/>
          </a:xfrm>
          <a:prstGeom prst="straightConnector1">
            <a:avLst/>
          </a:prstGeom>
          <a:noFill/>
          <a:ln cap="flat" cmpd="sng" w="28575">
            <a:solidFill>
              <a:srgbClr val="FCBF4A"/>
            </a:solidFill>
            <a:prstDash val="solid"/>
            <a:round/>
            <a:headEnd len="med" w="med" type="none"/>
            <a:tailEnd len="med" w="med" type="triangle"/>
          </a:ln>
        </p:spPr>
      </p:cxnSp>
      <p:cxnSp>
        <p:nvCxnSpPr>
          <p:cNvPr id="179" name="Google Shape;179;p29"/>
          <p:cNvCxnSpPr/>
          <p:nvPr/>
        </p:nvCxnSpPr>
        <p:spPr>
          <a:xfrm flipH="1" rot="10800000">
            <a:off x="4152900" y="2720475"/>
            <a:ext cx="488400" cy="12801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180" name="Google Shape;180;p29"/>
          <p:cNvCxnSpPr/>
          <p:nvPr/>
        </p:nvCxnSpPr>
        <p:spPr>
          <a:xfrm flipH="1" rot="10800000">
            <a:off x="4637100" y="2709561"/>
            <a:ext cx="97800" cy="10800"/>
          </a:xfrm>
          <a:prstGeom prst="straightConnector1">
            <a:avLst/>
          </a:prstGeom>
          <a:noFill/>
          <a:ln cap="flat" cmpd="sng" w="28575">
            <a:solidFill>
              <a:srgbClr val="FCBF4A"/>
            </a:solidFill>
            <a:prstDash val="solid"/>
            <a:round/>
            <a:headEnd len="med" w="med" type="none"/>
            <a:tailEnd len="med" w="med" type="triangle"/>
          </a:ln>
        </p:spPr>
      </p:cxnSp>
      <p:cxnSp>
        <p:nvCxnSpPr>
          <p:cNvPr id="181" name="Google Shape;181;p29"/>
          <p:cNvCxnSpPr/>
          <p:nvPr/>
        </p:nvCxnSpPr>
        <p:spPr>
          <a:xfrm>
            <a:off x="5371275" y="2557345"/>
            <a:ext cx="1471200" cy="2373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182" name="Google Shape;182;p29"/>
          <p:cNvCxnSpPr/>
          <p:nvPr/>
        </p:nvCxnSpPr>
        <p:spPr>
          <a:xfrm>
            <a:off x="6830125" y="2794855"/>
            <a:ext cx="294600" cy="1800"/>
          </a:xfrm>
          <a:prstGeom prst="straightConnector1">
            <a:avLst/>
          </a:prstGeom>
          <a:noFill/>
          <a:ln cap="flat" cmpd="sng" w="28575">
            <a:solidFill>
              <a:srgbClr val="FCBF4A"/>
            </a:solidFill>
            <a:prstDash val="solid"/>
            <a:round/>
            <a:headEnd len="med" w="med" type="none"/>
            <a:tailEnd len="med" w="med" type="triangle"/>
          </a:ln>
        </p:spPr>
      </p:cxnSp>
      <p:sp>
        <p:nvSpPr>
          <p:cNvPr id="183" name="Google Shape;183;p29"/>
          <p:cNvSpPr txBox="1"/>
          <p:nvPr/>
        </p:nvSpPr>
        <p:spPr>
          <a:xfrm>
            <a:off x="1892075" y="2080950"/>
            <a:ext cx="90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1C232"/>
                </a:solidFill>
                <a:latin typeface="Lato"/>
                <a:ea typeface="Lato"/>
                <a:cs typeface="Lato"/>
                <a:sym typeface="Lato"/>
              </a:rPr>
              <a:t>Scroll</a:t>
            </a:r>
            <a:endParaRPr>
              <a:solidFill>
                <a:srgbClr val="F1C232"/>
              </a:solidFill>
              <a:latin typeface="Lato"/>
              <a:ea typeface="Lato"/>
              <a:cs typeface="Lato"/>
              <a:sym typeface="Lato"/>
            </a:endParaRPr>
          </a:p>
        </p:txBody>
      </p:sp>
      <p:pic>
        <p:nvPicPr>
          <p:cNvPr id="184" name="Google Shape;184;p29"/>
          <p:cNvPicPr preferRelativeResize="0"/>
          <p:nvPr/>
        </p:nvPicPr>
        <p:blipFill>
          <a:blip r:embed="rId6">
            <a:alphaModFix/>
          </a:blip>
          <a:stretch>
            <a:fillRect/>
          </a:stretch>
        </p:blipFill>
        <p:spPr>
          <a:xfrm>
            <a:off x="348750" y="1105988"/>
            <a:ext cx="1753425" cy="3389925"/>
          </a:xfrm>
          <a:prstGeom prst="rect">
            <a:avLst/>
          </a:prstGeom>
          <a:noFill/>
          <a:ln>
            <a:noFill/>
          </a:ln>
        </p:spPr>
      </p:pic>
      <p:cxnSp>
        <p:nvCxnSpPr>
          <p:cNvPr id="185" name="Google Shape;185;p29"/>
          <p:cNvCxnSpPr/>
          <p:nvPr/>
        </p:nvCxnSpPr>
        <p:spPr>
          <a:xfrm flipH="1" rot="10800000">
            <a:off x="8639175" y="2665200"/>
            <a:ext cx="687600" cy="9162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186" name="Google Shape;186;p29"/>
          <p:cNvCxnSpPr/>
          <p:nvPr/>
        </p:nvCxnSpPr>
        <p:spPr>
          <a:xfrm flipH="1" rot="10800000">
            <a:off x="9320668" y="2657425"/>
            <a:ext cx="137700" cy="7800"/>
          </a:xfrm>
          <a:prstGeom prst="straightConnector1">
            <a:avLst/>
          </a:prstGeom>
          <a:noFill/>
          <a:ln cap="flat" cmpd="sng" w="28575">
            <a:solidFill>
              <a:srgbClr val="FCBF4A"/>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0"/>
          <p:cNvPicPr preferRelativeResize="0"/>
          <p:nvPr/>
        </p:nvPicPr>
        <p:blipFill>
          <a:blip r:embed="rId3">
            <a:alphaModFix/>
          </a:blip>
          <a:stretch>
            <a:fillRect/>
          </a:stretch>
        </p:blipFill>
        <p:spPr>
          <a:xfrm>
            <a:off x="4850709" y="1156425"/>
            <a:ext cx="1844791" cy="3412451"/>
          </a:xfrm>
          <a:prstGeom prst="rect">
            <a:avLst/>
          </a:prstGeom>
          <a:noFill/>
          <a:ln>
            <a:noFill/>
          </a:ln>
        </p:spPr>
      </p:pic>
      <p:pic>
        <p:nvPicPr>
          <p:cNvPr id="192" name="Google Shape;192;p30"/>
          <p:cNvPicPr preferRelativeResize="0"/>
          <p:nvPr/>
        </p:nvPicPr>
        <p:blipFill>
          <a:blip r:embed="rId4">
            <a:alphaModFix/>
          </a:blip>
          <a:stretch>
            <a:fillRect/>
          </a:stretch>
        </p:blipFill>
        <p:spPr>
          <a:xfrm>
            <a:off x="7011525" y="1180615"/>
            <a:ext cx="1820775" cy="3412459"/>
          </a:xfrm>
          <a:prstGeom prst="rect">
            <a:avLst/>
          </a:prstGeom>
          <a:noFill/>
          <a:ln>
            <a:noFill/>
          </a:ln>
        </p:spPr>
      </p:pic>
      <p:pic>
        <p:nvPicPr>
          <p:cNvPr id="193" name="Google Shape;193;p30"/>
          <p:cNvPicPr preferRelativeResize="0"/>
          <p:nvPr/>
        </p:nvPicPr>
        <p:blipFill>
          <a:blip r:embed="rId5">
            <a:alphaModFix/>
          </a:blip>
          <a:stretch>
            <a:fillRect/>
          </a:stretch>
        </p:blipFill>
        <p:spPr>
          <a:xfrm>
            <a:off x="293375" y="1162089"/>
            <a:ext cx="1792749" cy="3397162"/>
          </a:xfrm>
          <a:prstGeom prst="rect">
            <a:avLst/>
          </a:prstGeom>
          <a:noFill/>
          <a:ln>
            <a:noFill/>
          </a:ln>
        </p:spPr>
      </p:pic>
      <p:sp>
        <p:nvSpPr>
          <p:cNvPr id="194" name="Google Shape;19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#4: Make + Join Panel Session (creator)</a:t>
            </a:r>
            <a:endParaRPr/>
          </a:p>
        </p:txBody>
      </p:sp>
      <p:pic>
        <p:nvPicPr>
          <p:cNvPr id="195" name="Google Shape;195;p30"/>
          <p:cNvPicPr preferRelativeResize="0"/>
          <p:nvPr/>
        </p:nvPicPr>
        <p:blipFill>
          <a:blip r:embed="rId6">
            <a:alphaModFix/>
          </a:blip>
          <a:stretch>
            <a:fillRect/>
          </a:stretch>
        </p:blipFill>
        <p:spPr>
          <a:xfrm>
            <a:off x="2420950" y="1152475"/>
            <a:ext cx="1860971" cy="3416401"/>
          </a:xfrm>
          <a:prstGeom prst="rect">
            <a:avLst/>
          </a:prstGeom>
          <a:noFill/>
          <a:ln>
            <a:noFill/>
          </a:ln>
        </p:spPr>
      </p:pic>
      <p:cxnSp>
        <p:nvCxnSpPr>
          <p:cNvPr id="196" name="Google Shape;196;p30"/>
          <p:cNvCxnSpPr/>
          <p:nvPr/>
        </p:nvCxnSpPr>
        <p:spPr>
          <a:xfrm flipH="1" rot="10800000">
            <a:off x="-476250" y="2882400"/>
            <a:ext cx="488400" cy="12801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197" name="Google Shape;197;p30"/>
          <p:cNvCxnSpPr/>
          <p:nvPr/>
        </p:nvCxnSpPr>
        <p:spPr>
          <a:xfrm flipH="1" rot="10800000">
            <a:off x="7950" y="2871486"/>
            <a:ext cx="97800" cy="10800"/>
          </a:xfrm>
          <a:prstGeom prst="straightConnector1">
            <a:avLst/>
          </a:prstGeom>
          <a:noFill/>
          <a:ln cap="flat" cmpd="sng" w="28575">
            <a:solidFill>
              <a:srgbClr val="FCBF4A"/>
            </a:solidFill>
            <a:prstDash val="solid"/>
            <a:round/>
            <a:headEnd len="med" w="med" type="none"/>
            <a:tailEnd len="med" w="med" type="triangle"/>
          </a:ln>
        </p:spPr>
      </p:cxnSp>
      <p:cxnSp>
        <p:nvCxnSpPr>
          <p:cNvPr id="198" name="Google Shape;198;p30"/>
          <p:cNvCxnSpPr/>
          <p:nvPr/>
        </p:nvCxnSpPr>
        <p:spPr>
          <a:xfrm flipH="1" rot="10800000">
            <a:off x="1867525" y="2890950"/>
            <a:ext cx="409800" cy="9762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199" name="Google Shape;199;p30"/>
          <p:cNvCxnSpPr/>
          <p:nvPr/>
        </p:nvCxnSpPr>
        <p:spPr>
          <a:xfrm flipH="1" rot="10800000">
            <a:off x="2273749" y="2882548"/>
            <a:ext cx="82200" cy="8100"/>
          </a:xfrm>
          <a:prstGeom prst="straightConnector1">
            <a:avLst/>
          </a:prstGeom>
          <a:noFill/>
          <a:ln cap="flat" cmpd="sng" w="28575">
            <a:solidFill>
              <a:srgbClr val="FCBF4A"/>
            </a:solidFill>
            <a:prstDash val="solid"/>
            <a:round/>
            <a:headEnd len="med" w="med" type="none"/>
            <a:tailEnd len="med" w="med" type="triangle"/>
          </a:ln>
        </p:spPr>
      </p:cxnSp>
      <p:cxnSp>
        <p:nvCxnSpPr>
          <p:cNvPr id="200" name="Google Shape;200;p30"/>
          <p:cNvCxnSpPr/>
          <p:nvPr/>
        </p:nvCxnSpPr>
        <p:spPr>
          <a:xfrm flipH="1" rot="10800000">
            <a:off x="6395450" y="2849550"/>
            <a:ext cx="409800" cy="11319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201" name="Google Shape;201;p30"/>
          <p:cNvCxnSpPr/>
          <p:nvPr/>
        </p:nvCxnSpPr>
        <p:spPr>
          <a:xfrm flipH="1" rot="10800000">
            <a:off x="6801675" y="2839783"/>
            <a:ext cx="82200" cy="9600"/>
          </a:xfrm>
          <a:prstGeom prst="straightConnector1">
            <a:avLst/>
          </a:prstGeom>
          <a:noFill/>
          <a:ln cap="flat" cmpd="sng" w="28575">
            <a:solidFill>
              <a:srgbClr val="FCBF4A"/>
            </a:solidFill>
            <a:prstDash val="solid"/>
            <a:round/>
            <a:headEnd len="med" w="med" type="none"/>
            <a:tailEnd len="med" w="med" type="triangle"/>
          </a:ln>
        </p:spPr>
      </p:cxnSp>
      <p:pic>
        <p:nvPicPr>
          <p:cNvPr id="202" name="Google Shape;202;p30"/>
          <p:cNvPicPr preferRelativeResize="0"/>
          <p:nvPr/>
        </p:nvPicPr>
        <p:blipFill rotWithShape="1">
          <a:blip r:embed="rId7">
            <a:alphaModFix/>
          </a:blip>
          <a:srcRect b="0" l="9791" r="9289" t="0"/>
          <a:stretch/>
        </p:blipFill>
        <p:spPr>
          <a:xfrm>
            <a:off x="4411115" y="2662902"/>
            <a:ext cx="362450" cy="4478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#5: Join Panel Session (fan)</a:t>
            </a:r>
            <a:endParaRPr/>
          </a:p>
        </p:txBody>
      </p:sp>
      <p:pic>
        <p:nvPicPr>
          <p:cNvPr id="208" name="Google Shape;208;p31"/>
          <p:cNvPicPr preferRelativeResize="0"/>
          <p:nvPr/>
        </p:nvPicPr>
        <p:blipFill>
          <a:blip r:embed="rId3">
            <a:alphaModFix/>
          </a:blip>
          <a:stretch>
            <a:fillRect/>
          </a:stretch>
        </p:blipFill>
        <p:spPr>
          <a:xfrm>
            <a:off x="311699" y="1146175"/>
            <a:ext cx="1860259" cy="3416400"/>
          </a:xfrm>
          <a:prstGeom prst="rect">
            <a:avLst/>
          </a:prstGeom>
          <a:noFill/>
          <a:ln>
            <a:noFill/>
          </a:ln>
        </p:spPr>
      </p:pic>
      <p:pic>
        <p:nvPicPr>
          <p:cNvPr id="209" name="Google Shape;209;p31"/>
          <p:cNvPicPr preferRelativeResize="0"/>
          <p:nvPr/>
        </p:nvPicPr>
        <p:blipFill rotWithShape="1">
          <a:blip r:embed="rId4">
            <a:alphaModFix/>
          </a:blip>
          <a:srcRect b="4068" l="72107" r="1734" t="14078"/>
          <a:stretch/>
        </p:blipFill>
        <p:spPr>
          <a:xfrm>
            <a:off x="2452763" y="1136102"/>
            <a:ext cx="1755222" cy="3432786"/>
          </a:xfrm>
          <a:prstGeom prst="rect">
            <a:avLst/>
          </a:prstGeom>
          <a:noFill/>
          <a:ln>
            <a:noFill/>
          </a:ln>
        </p:spPr>
      </p:pic>
      <p:pic>
        <p:nvPicPr>
          <p:cNvPr id="210" name="Google Shape;210;p31"/>
          <p:cNvPicPr preferRelativeResize="0"/>
          <p:nvPr/>
        </p:nvPicPr>
        <p:blipFill>
          <a:blip r:embed="rId5">
            <a:alphaModFix/>
          </a:blip>
          <a:stretch>
            <a:fillRect/>
          </a:stretch>
        </p:blipFill>
        <p:spPr>
          <a:xfrm>
            <a:off x="4946000" y="1144289"/>
            <a:ext cx="1807320" cy="3416401"/>
          </a:xfrm>
          <a:prstGeom prst="rect">
            <a:avLst/>
          </a:prstGeom>
          <a:noFill/>
          <a:ln>
            <a:noFill/>
          </a:ln>
        </p:spPr>
      </p:pic>
      <p:pic>
        <p:nvPicPr>
          <p:cNvPr id="211" name="Google Shape;211;p31"/>
          <p:cNvPicPr preferRelativeResize="0"/>
          <p:nvPr/>
        </p:nvPicPr>
        <p:blipFill>
          <a:blip r:embed="rId6">
            <a:alphaModFix/>
          </a:blip>
          <a:stretch>
            <a:fillRect/>
          </a:stretch>
        </p:blipFill>
        <p:spPr>
          <a:xfrm>
            <a:off x="7077075" y="1146175"/>
            <a:ext cx="1755226" cy="3416400"/>
          </a:xfrm>
          <a:prstGeom prst="rect">
            <a:avLst/>
          </a:prstGeom>
          <a:noFill/>
          <a:ln>
            <a:noFill/>
          </a:ln>
        </p:spPr>
      </p:pic>
      <p:cxnSp>
        <p:nvCxnSpPr>
          <p:cNvPr id="212" name="Google Shape;212;p31"/>
          <p:cNvCxnSpPr/>
          <p:nvPr/>
        </p:nvCxnSpPr>
        <p:spPr>
          <a:xfrm>
            <a:off x="1209675" y="2514600"/>
            <a:ext cx="1081800" cy="4404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213" name="Google Shape;213;p31"/>
          <p:cNvCxnSpPr/>
          <p:nvPr/>
        </p:nvCxnSpPr>
        <p:spPr>
          <a:xfrm>
            <a:off x="2281851" y="2955088"/>
            <a:ext cx="216900" cy="3900"/>
          </a:xfrm>
          <a:prstGeom prst="straightConnector1">
            <a:avLst/>
          </a:prstGeom>
          <a:noFill/>
          <a:ln cap="flat" cmpd="sng" w="28575">
            <a:solidFill>
              <a:srgbClr val="FCBF4A"/>
            </a:solidFill>
            <a:prstDash val="solid"/>
            <a:round/>
            <a:headEnd len="med" w="med" type="none"/>
            <a:tailEnd len="med" w="med" type="triangle"/>
          </a:ln>
        </p:spPr>
      </p:cxnSp>
      <p:pic>
        <p:nvPicPr>
          <p:cNvPr id="214" name="Google Shape;214;p31"/>
          <p:cNvPicPr preferRelativeResize="0"/>
          <p:nvPr/>
        </p:nvPicPr>
        <p:blipFill rotWithShape="1">
          <a:blip r:embed="rId7">
            <a:alphaModFix/>
          </a:blip>
          <a:srcRect b="0" l="9791" r="9289" t="0"/>
          <a:stretch/>
        </p:blipFill>
        <p:spPr>
          <a:xfrm>
            <a:off x="4411115" y="2662902"/>
            <a:ext cx="362450" cy="447898"/>
          </a:xfrm>
          <a:prstGeom prst="rect">
            <a:avLst/>
          </a:prstGeom>
          <a:noFill/>
          <a:ln>
            <a:noFill/>
          </a:ln>
        </p:spPr>
      </p:pic>
      <p:cxnSp>
        <p:nvCxnSpPr>
          <p:cNvPr id="215" name="Google Shape;215;p31"/>
          <p:cNvCxnSpPr/>
          <p:nvPr/>
        </p:nvCxnSpPr>
        <p:spPr>
          <a:xfrm>
            <a:off x="6477000" y="2127350"/>
            <a:ext cx="415800" cy="8202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216" name="Google Shape;216;p31"/>
          <p:cNvCxnSpPr/>
          <p:nvPr/>
        </p:nvCxnSpPr>
        <p:spPr>
          <a:xfrm>
            <a:off x="6888875" y="2947834"/>
            <a:ext cx="83400" cy="7200"/>
          </a:xfrm>
          <a:prstGeom prst="straightConnector1">
            <a:avLst/>
          </a:prstGeom>
          <a:noFill/>
          <a:ln cap="flat" cmpd="sng" w="28575">
            <a:solidFill>
              <a:srgbClr val="FCBF4A"/>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Prototype overview</a:t>
            </a:r>
            <a:endParaRPr/>
          </a:p>
        </p:txBody>
      </p:sp>
      <p:pic>
        <p:nvPicPr>
          <p:cNvPr id="222" name="Google Shape;222;p32"/>
          <p:cNvPicPr preferRelativeResize="0"/>
          <p:nvPr/>
        </p:nvPicPr>
        <p:blipFill>
          <a:blip r:embed="rId3">
            <a:alphaModFix/>
          </a:blip>
          <a:stretch>
            <a:fillRect/>
          </a:stretch>
        </p:blipFill>
        <p:spPr>
          <a:xfrm>
            <a:off x="526800" y="2083088"/>
            <a:ext cx="1483900" cy="1112925"/>
          </a:xfrm>
          <a:prstGeom prst="rect">
            <a:avLst/>
          </a:prstGeom>
          <a:noFill/>
          <a:ln>
            <a:noFill/>
          </a:ln>
        </p:spPr>
      </p:pic>
      <p:sp>
        <p:nvSpPr>
          <p:cNvPr id="223" name="Google Shape;223;p32"/>
          <p:cNvSpPr txBox="1"/>
          <p:nvPr/>
        </p:nvSpPr>
        <p:spPr>
          <a:xfrm>
            <a:off x="765800" y="1485900"/>
            <a:ext cx="1483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We used</a:t>
            </a:r>
            <a:endParaRPr b="1" sz="1800">
              <a:latin typeface="Lato"/>
              <a:ea typeface="Lato"/>
              <a:cs typeface="Lato"/>
              <a:sym typeface="Lato"/>
            </a:endParaRPr>
          </a:p>
        </p:txBody>
      </p:sp>
      <p:sp>
        <p:nvSpPr>
          <p:cNvPr id="224" name="Google Shape;224;p32"/>
          <p:cNvSpPr txBox="1"/>
          <p:nvPr/>
        </p:nvSpPr>
        <p:spPr>
          <a:xfrm>
            <a:off x="3348475" y="1485900"/>
            <a:ext cx="214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What was easy</a:t>
            </a:r>
            <a:endParaRPr b="1" sz="1800">
              <a:latin typeface="Lato"/>
              <a:ea typeface="Lato"/>
              <a:cs typeface="Lato"/>
              <a:sym typeface="Lato"/>
            </a:endParaRPr>
          </a:p>
        </p:txBody>
      </p:sp>
      <p:sp>
        <p:nvSpPr>
          <p:cNvPr id="225" name="Google Shape;225;p32"/>
          <p:cNvSpPr txBox="1"/>
          <p:nvPr/>
        </p:nvSpPr>
        <p:spPr>
          <a:xfrm>
            <a:off x="6351250" y="1485900"/>
            <a:ext cx="177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Lato"/>
                <a:ea typeface="Lato"/>
                <a:cs typeface="Lato"/>
                <a:sym typeface="Lato"/>
              </a:rPr>
              <a:t>What was hard</a:t>
            </a:r>
            <a:endParaRPr b="1" sz="1800">
              <a:latin typeface="Lato"/>
              <a:ea typeface="Lato"/>
              <a:cs typeface="Lato"/>
              <a:sym typeface="Lato"/>
            </a:endParaRPr>
          </a:p>
        </p:txBody>
      </p:sp>
      <p:sp>
        <p:nvSpPr>
          <p:cNvPr id="226" name="Google Shape;226;p32"/>
          <p:cNvSpPr txBox="1"/>
          <p:nvPr/>
        </p:nvSpPr>
        <p:spPr>
          <a:xfrm>
            <a:off x="3348475" y="2083088"/>
            <a:ext cx="2148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Working collaboratively</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Making prototype interactive</a:t>
            </a:r>
            <a:endParaRPr>
              <a:latin typeface="Lato"/>
              <a:ea typeface="Lato"/>
              <a:cs typeface="Lato"/>
              <a:sym typeface="Lato"/>
            </a:endParaRPr>
          </a:p>
        </p:txBody>
      </p:sp>
      <p:sp>
        <p:nvSpPr>
          <p:cNvPr id="227" name="Google Shape;227;p32"/>
          <p:cNvSpPr txBox="1"/>
          <p:nvPr/>
        </p:nvSpPr>
        <p:spPr>
          <a:xfrm>
            <a:off x="6164500" y="2083088"/>
            <a:ext cx="21489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Maintaining consistency of design between designers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Learning curve for people new to Figma</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and trade-offs</a:t>
            </a:r>
            <a:endParaRPr/>
          </a:p>
        </p:txBody>
      </p:sp>
      <p:sp>
        <p:nvSpPr>
          <p:cNvPr id="233" name="Google Shape;233;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Not able to simulate real-time interactions between fans and creators in a room</a:t>
            </a:r>
            <a:endParaRPr/>
          </a:p>
          <a:p>
            <a:pPr indent="-342900" lvl="0" marL="457200" rtl="0" algn="l">
              <a:spcBef>
                <a:spcPts val="0"/>
              </a:spcBef>
              <a:spcAft>
                <a:spcPts val="0"/>
              </a:spcAft>
              <a:buSzPts val="1800"/>
              <a:buAutoNum type="arabicPeriod"/>
            </a:pPr>
            <a:r>
              <a:rPr lang="en"/>
              <a:t>Not able to have custom text input (e.g. can’t actually perform search)</a:t>
            </a:r>
            <a:endParaRPr/>
          </a:p>
          <a:p>
            <a:pPr indent="-342900" lvl="0" marL="457200" rtl="0" algn="l">
              <a:spcBef>
                <a:spcPts val="0"/>
              </a:spcBef>
              <a:spcAft>
                <a:spcPts val="0"/>
              </a:spcAft>
              <a:buSzPts val="1800"/>
              <a:buAutoNum type="arabicPeriod"/>
            </a:pPr>
            <a:r>
              <a:rPr lang="en"/>
              <a:t>Limited drag and drop functionality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Hard-coded data</a:t>
            </a:r>
            <a:endParaRPr/>
          </a:p>
        </p:txBody>
      </p:sp>
      <p:grpSp>
        <p:nvGrpSpPr>
          <p:cNvPr id="239" name="Google Shape;239;p34"/>
          <p:cNvGrpSpPr/>
          <p:nvPr/>
        </p:nvGrpSpPr>
        <p:grpSpPr>
          <a:xfrm>
            <a:off x="770600" y="1591488"/>
            <a:ext cx="1748700" cy="1960525"/>
            <a:chOff x="788675" y="1581150"/>
            <a:chExt cx="1748700" cy="1960525"/>
          </a:xfrm>
        </p:grpSpPr>
        <p:pic>
          <p:nvPicPr>
            <p:cNvPr id="240" name="Google Shape;240;p34"/>
            <p:cNvPicPr preferRelativeResize="0"/>
            <p:nvPr/>
          </p:nvPicPr>
          <p:blipFill>
            <a:blip r:embed="rId3">
              <a:alphaModFix/>
            </a:blip>
            <a:stretch>
              <a:fillRect/>
            </a:stretch>
          </p:blipFill>
          <p:spPr>
            <a:xfrm>
              <a:off x="1053425" y="1581150"/>
              <a:ext cx="1219200" cy="1219200"/>
            </a:xfrm>
            <a:prstGeom prst="rect">
              <a:avLst/>
            </a:prstGeom>
            <a:noFill/>
            <a:ln>
              <a:noFill/>
            </a:ln>
          </p:spPr>
        </p:pic>
        <p:sp>
          <p:nvSpPr>
            <p:cNvPr id="241" name="Google Shape;241;p34"/>
            <p:cNvSpPr txBox="1"/>
            <p:nvPr/>
          </p:nvSpPr>
          <p:spPr>
            <a:xfrm>
              <a:off x="788675" y="2926075"/>
              <a:ext cx="174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User profiles and interests</a:t>
              </a:r>
              <a:endParaRPr>
                <a:latin typeface="Lato"/>
                <a:ea typeface="Lato"/>
                <a:cs typeface="Lato"/>
                <a:sym typeface="Lato"/>
              </a:endParaRPr>
            </a:p>
          </p:txBody>
        </p:sp>
      </p:grpSp>
      <p:grpSp>
        <p:nvGrpSpPr>
          <p:cNvPr id="242" name="Google Shape;242;p34"/>
          <p:cNvGrpSpPr/>
          <p:nvPr/>
        </p:nvGrpSpPr>
        <p:grpSpPr>
          <a:xfrm>
            <a:off x="3697650" y="1591488"/>
            <a:ext cx="1748700" cy="1960525"/>
            <a:chOff x="3621450" y="1581150"/>
            <a:chExt cx="1748700" cy="1960525"/>
          </a:xfrm>
        </p:grpSpPr>
        <p:pic>
          <p:nvPicPr>
            <p:cNvPr id="243" name="Google Shape;243;p34"/>
            <p:cNvPicPr preferRelativeResize="0"/>
            <p:nvPr/>
          </p:nvPicPr>
          <p:blipFill>
            <a:blip r:embed="rId4">
              <a:alphaModFix/>
            </a:blip>
            <a:stretch>
              <a:fillRect/>
            </a:stretch>
          </p:blipFill>
          <p:spPr>
            <a:xfrm>
              <a:off x="3886200" y="1581150"/>
              <a:ext cx="1219200" cy="1219200"/>
            </a:xfrm>
            <a:prstGeom prst="rect">
              <a:avLst/>
            </a:prstGeom>
            <a:noFill/>
            <a:ln>
              <a:noFill/>
            </a:ln>
          </p:spPr>
        </p:pic>
        <p:sp>
          <p:nvSpPr>
            <p:cNvPr id="244" name="Google Shape;244;p34"/>
            <p:cNvSpPr txBox="1"/>
            <p:nvPr/>
          </p:nvSpPr>
          <p:spPr>
            <a:xfrm>
              <a:off x="3621450" y="2926075"/>
              <a:ext cx="174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Creator prompts and fan feedback</a:t>
              </a:r>
              <a:endParaRPr>
                <a:latin typeface="Lato"/>
                <a:ea typeface="Lato"/>
                <a:cs typeface="Lato"/>
                <a:sym typeface="Lato"/>
              </a:endParaRPr>
            </a:p>
          </p:txBody>
        </p:sp>
      </p:grpSp>
      <p:grpSp>
        <p:nvGrpSpPr>
          <p:cNvPr id="245" name="Google Shape;245;p34"/>
          <p:cNvGrpSpPr/>
          <p:nvPr/>
        </p:nvGrpSpPr>
        <p:grpSpPr>
          <a:xfrm>
            <a:off x="6624700" y="1591488"/>
            <a:ext cx="1748700" cy="1960525"/>
            <a:chOff x="6642775" y="1581150"/>
            <a:chExt cx="1748700" cy="1960525"/>
          </a:xfrm>
        </p:grpSpPr>
        <p:pic>
          <p:nvPicPr>
            <p:cNvPr id="246" name="Google Shape;246;p34"/>
            <p:cNvPicPr preferRelativeResize="0"/>
            <p:nvPr/>
          </p:nvPicPr>
          <p:blipFill>
            <a:blip r:embed="rId5">
              <a:alphaModFix/>
            </a:blip>
            <a:stretch>
              <a:fillRect/>
            </a:stretch>
          </p:blipFill>
          <p:spPr>
            <a:xfrm>
              <a:off x="6907525" y="1581150"/>
              <a:ext cx="1219200" cy="1219200"/>
            </a:xfrm>
            <a:prstGeom prst="rect">
              <a:avLst/>
            </a:prstGeom>
            <a:noFill/>
            <a:ln>
              <a:noFill/>
            </a:ln>
          </p:spPr>
        </p:pic>
        <p:sp>
          <p:nvSpPr>
            <p:cNvPr id="247" name="Google Shape;247;p34"/>
            <p:cNvSpPr txBox="1"/>
            <p:nvPr/>
          </p:nvSpPr>
          <p:spPr>
            <a:xfrm>
              <a:off x="6642775" y="2926075"/>
              <a:ext cx="174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Text entry for both creators and fans</a:t>
              </a:r>
              <a:endParaRPr>
                <a:latin typeface="Lato"/>
                <a:ea typeface="Lato"/>
                <a:cs typeface="Lato"/>
                <a:sym typeface="La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Wizard of Oz techniques</a:t>
            </a:r>
            <a:endParaRPr/>
          </a:p>
        </p:txBody>
      </p:sp>
      <p:pic>
        <p:nvPicPr>
          <p:cNvPr id="253" name="Google Shape;253;p35"/>
          <p:cNvPicPr preferRelativeResize="0"/>
          <p:nvPr/>
        </p:nvPicPr>
        <p:blipFill>
          <a:blip r:embed="rId3">
            <a:alphaModFix/>
          </a:blip>
          <a:stretch>
            <a:fillRect/>
          </a:stretch>
        </p:blipFill>
        <p:spPr>
          <a:xfrm>
            <a:off x="2504026" y="1017726"/>
            <a:ext cx="1256425" cy="7253773"/>
          </a:xfrm>
          <a:prstGeom prst="rect">
            <a:avLst/>
          </a:prstGeom>
          <a:noFill/>
          <a:ln>
            <a:noFill/>
          </a:ln>
        </p:spPr>
      </p:pic>
      <p:sp>
        <p:nvSpPr>
          <p:cNvPr id="254" name="Google Shape;254;p35"/>
          <p:cNvSpPr txBox="1"/>
          <p:nvPr/>
        </p:nvSpPr>
        <p:spPr>
          <a:xfrm>
            <a:off x="355300" y="2159138"/>
            <a:ext cx="174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Ranking Process and Synthesis view</a:t>
            </a:r>
            <a:endParaRPr>
              <a:latin typeface="Lato"/>
              <a:ea typeface="Lato"/>
              <a:cs typeface="Lato"/>
              <a:sym typeface="Lato"/>
            </a:endParaRPr>
          </a:p>
        </p:txBody>
      </p:sp>
      <p:sp>
        <p:nvSpPr>
          <p:cNvPr id="255" name="Google Shape;255;p35"/>
          <p:cNvSpPr txBox="1"/>
          <p:nvPr/>
        </p:nvSpPr>
        <p:spPr>
          <a:xfrm>
            <a:off x="6110250" y="3099863"/>
            <a:ext cx="1748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Lato"/>
                <a:ea typeface="Lato"/>
                <a:cs typeface="Lato"/>
                <a:sym typeface="Lato"/>
              </a:rPr>
              <a:t>Time Skip</a:t>
            </a:r>
            <a:endParaRPr>
              <a:latin typeface="Lato"/>
              <a:ea typeface="Lato"/>
              <a:cs typeface="Lato"/>
              <a:sym typeface="Lato"/>
            </a:endParaRPr>
          </a:p>
        </p:txBody>
      </p:sp>
      <p:pic>
        <p:nvPicPr>
          <p:cNvPr id="256" name="Google Shape;256;p35"/>
          <p:cNvPicPr preferRelativeResize="0"/>
          <p:nvPr/>
        </p:nvPicPr>
        <p:blipFill>
          <a:blip r:embed="rId4">
            <a:alphaModFix/>
          </a:blip>
          <a:stretch>
            <a:fillRect/>
          </a:stretch>
        </p:blipFill>
        <p:spPr>
          <a:xfrm>
            <a:off x="6304288" y="1706150"/>
            <a:ext cx="1360625" cy="1360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ato"/>
                <a:ea typeface="Lato"/>
                <a:cs typeface="Lato"/>
                <a:sym typeface="Lato"/>
              </a:rPr>
              <a:t>Our mission</a:t>
            </a:r>
            <a:endParaRPr>
              <a:latin typeface="Lato"/>
              <a:ea typeface="Lato"/>
              <a:cs typeface="Lato"/>
              <a:sym typeface="Lato"/>
            </a:endParaRPr>
          </a:p>
        </p:txBody>
      </p:sp>
      <p:sp>
        <p:nvSpPr>
          <p:cNvPr id="100" name="Google Shape;100;p21"/>
          <p:cNvSpPr txBox="1"/>
          <p:nvPr/>
        </p:nvSpPr>
        <p:spPr>
          <a:xfrm>
            <a:off x="2690225" y="1017725"/>
            <a:ext cx="6049500" cy="379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2300">
                <a:solidFill>
                  <a:srgbClr val="434343"/>
                </a:solidFill>
                <a:latin typeface="Lato"/>
                <a:ea typeface="Lato"/>
                <a:cs typeface="Lato"/>
                <a:sym typeface="Lato"/>
              </a:rPr>
              <a:t>The current digital landscape leaves a lot to be desired for content creators and their fans.</a:t>
            </a:r>
            <a:endParaRPr sz="2300">
              <a:solidFill>
                <a:srgbClr val="434343"/>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2300">
                <a:solidFill>
                  <a:srgbClr val="434343"/>
                </a:solidFill>
                <a:latin typeface="Lato"/>
                <a:ea typeface="Lato"/>
                <a:cs typeface="Lato"/>
                <a:sym typeface="Lato"/>
              </a:rPr>
              <a:t>Creators struggle to get meaningful input from their fans, and fans feel like they aren’t being heard.</a:t>
            </a:r>
            <a:endParaRPr sz="2300">
              <a:solidFill>
                <a:srgbClr val="434343"/>
              </a:solidFill>
              <a:latin typeface="Lato"/>
              <a:ea typeface="Lato"/>
              <a:cs typeface="Lato"/>
              <a:sym typeface="Lato"/>
            </a:endParaRPr>
          </a:p>
          <a:p>
            <a:pPr indent="0" lvl="0" marL="0" rtl="0" algn="l">
              <a:lnSpc>
                <a:spcPct val="115000"/>
              </a:lnSpc>
              <a:spcBef>
                <a:spcPts val="1600"/>
              </a:spcBef>
              <a:spcAft>
                <a:spcPts val="1600"/>
              </a:spcAft>
              <a:buNone/>
            </a:pPr>
            <a:r>
              <a:rPr lang="en" sz="2300">
                <a:solidFill>
                  <a:srgbClr val="434343"/>
                </a:solidFill>
                <a:latin typeface="Lato"/>
                <a:ea typeface="Lato"/>
                <a:cs typeface="Lato"/>
                <a:sym typeface="Lato"/>
              </a:rPr>
              <a:t>                              creates digital studios to enable focused, productive collaboration with fans who want to contribute.</a:t>
            </a:r>
            <a:endParaRPr>
              <a:latin typeface="Lato"/>
              <a:ea typeface="Lato"/>
              <a:cs typeface="Lato"/>
              <a:sym typeface="Lato"/>
            </a:endParaRPr>
          </a:p>
        </p:txBody>
      </p:sp>
      <p:pic>
        <p:nvPicPr>
          <p:cNvPr id="101" name="Google Shape;101;p21"/>
          <p:cNvPicPr preferRelativeResize="0"/>
          <p:nvPr/>
        </p:nvPicPr>
        <p:blipFill>
          <a:blip r:embed="rId3">
            <a:alphaModFix/>
          </a:blip>
          <a:stretch>
            <a:fillRect/>
          </a:stretch>
        </p:blipFill>
        <p:spPr>
          <a:xfrm>
            <a:off x="2759925" y="3555969"/>
            <a:ext cx="1603875" cy="3327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latin typeface="Lato"/>
              <a:ea typeface="Lato"/>
              <a:cs typeface="Lato"/>
              <a:sym typeface="Lato"/>
            </a:endParaRPr>
          </a:p>
        </p:txBody>
      </p:sp>
      <p:sp>
        <p:nvSpPr>
          <p:cNvPr id="107" name="Google Shape;10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1C232"/>
                </a:solidFill>
              </a:rPr>
              <a:t>Simple</a:t>
            </a:r>
            <a:endParaRPr b="1" sz="2000">
              <a:solidFill>
                <a:srgbClr val="F1C232"/>
              </a:solidFill>
            </a:endParaRPr>
          </a:p>
          <a:p>
            <a:pPr indent="-355600" lvl="0" marL="457200" rtl="0" algn="l">
              <a:spcBef>
                <a:spcPts val="1200"/>
              </a:spcBef>
              <a:spcAft>
                <a:spcPts val="0"/>
              </a:spcAft>
              <a:buClr>
                <a:srgbClr val="434343"/>
              </a:buClr>
              <a:buSzPts val="2000"/>
              <a:buChar char="●"/>
            </a:pPr>
            <a:r>
              <a:rPr lang="en" sz="2000">
                <a:solidFill>
                  <a:srgbClr val="434343"/>
                </a:solidFill>
              </a:rPr>
              <a:t>Creator initializes a studio session</a:t>
            </a:r>
            <a:endParaRPr sz="2000">
              <a:solidFill>
                <a:srgbClr val="434343"/>
              </a:solidFill>
            </a:endParaRPr>
          </a:p>
          <a:p>
            <a:pPr indent="-355600" lvl="0" marL="457200" rtl="0" algn="l">
              <a:lnSpc>
                <a:spcPct val="100000"/>
              </a:lnSpc>
              <a:spcBef>
                <a:spcPts val="0"/>
              </a:spcBef>
              <a:spcAft>
                <a:spcPts val="0"/>
              </a:spcAft>
              <a:buClr>
                <a:srgbClr val="434343"/>
              </a:buClr>
              <a:buSzPts val="2000"/>
              <a:buChar char="●"/>
            </a:pPr>
            <a:r>
              <a:rPr lang="en" sz="2000">
                <a:solidFill>
                  <a:srgbClr val="434343"/>
                </a:solidFill>
              </a:rPr>
              <a:t>Fan submits an idea</a:t>
            </a:r>
            <a:endParaRPr sz="2000">
              <a:solidFill>
                <a:srgbClr val="434343"/>
              </a:solidFill>
            </a:endParaRPr>
          </a:p>
          <a:p>
            <a:pPr indent="0" lvl="0" marL="457200" rtl="0" algn="l">
              <a:lnSpc>
                <a:spcPct val="100000"/>
              </a:lnSpc>
              <a:spcBef>
                <a:spcPts val="0"/>
              </a:spcBef>
              <a:spcAft>
                <a:spcPts val="0"/>
              </a:spcAft>
              <a:buNone/>
            </a:pPr>
            <a:r>
              <a:t/>
            </a:r>
            <a:endParaRPr sz="2000">
              <a:solidFill>
                <a:srgbClr val="434343"/>
              </a:solidFill>
            </a:endParaRPr>
          </a:p>
          <a:p>
            <a:pPr indent="0" lvl="0" marL="0" rtl="0" algn="l">
              <a:lnSpc>
                <a:spcPct val="100000"/>
              </a:lnSpc>
              <a:spcBef>
                <a:spcPts val="0"/>
              </a:spcBef>
              <a:spcAft>
                <a:spcPts val="0"/>
              </a:spcAft>
              <a:buNone/>
            </a:pPr>
            <a:r>
              <a:rPr b="1" lang="en" sz="2000">
                <a:solidFill>
                  <a:srgbClr val="F1C232"/>
                </a:solidFill>
              </a:rPr>
              <a:t>Medium</a:t>
            </a:r>
            <a:endParaRPr b="1" sz="2000">
              <a:solidFill>
                <a:srgbClr val="F1C232"/>
              </a:solidFill>
            </a:endParaRPr>
          </a:p>
          <a:p>
            <a:pPr indent="-355600" lvl="0" marL="457200" rtl="0" algn="l">
              <a:lnSpc>
                <a:spcPct val="100000"/>
              </a:lnSpc>
              <a:spcBef>
                <a:spcPts val="0"/>
              </a:spcBef>
              <a:spcAft>
                <a:spcPts val="0"/>
              </a:spcAft>
              <a:buClr>
                <a:srgbClr val="434343"/>
              </a:buClr>
              <a:buSzPts val="2000"/>
              <a:buChar char="●"/>
            </a:pPr>
            <a:r>
              <a:rPr lang="en" sz="2000">
                <a:solidFill>
                  <a:srgbClr val="434343"/>
                </a:solidFill>
              </a:rPr>
              <a:t>Fan ranks ideas</a:t>
            </a:r>
            <a:endParaRPr sz="2000">
              <a:solidFill>
                <a:srgbClr val="434343"/>
              </a:solidFill>
            </a:endParaRPr>
          </a:p>
          <a:p>
            <a:pPr indent="0" lvl="0" marL="0" rtl="0" algn="l">
              <a:lnSpc>
                <a:spcPct val="100000"/>
              </a:lnSpc>
              <a:spcBef>
                <a:spcPts val="0"/>
              </a:spcBef>
              <a:spcAft>
                <a:spcPts val="0"/>
              </a:spcAft>
              <a:buNone/>
            </a:pPr>
            <a:r>
              <a:t/>
            </a:r>
            <a:endParaRPr sz="2000">
              <a:solidFill>
                <a:srgbClr val="434343"/>
              </a:solidFill>
            </a:endParaRPr>
          </a:p>
          <a:p>
            <a:pPr indent="0" lvl="0" marL="0" rtl="0" algn="l">
              <a:lnSpc>
                <a:spcPct val="100000"/>
              </a:lnSpc>
              <a:spcBef>
                <a:spcPts val="0"/>
              </a:spcBef>
              <a:spcAft>
                <a:spcPts val="0"/>
              </a:spcAft>
              <a:buNone/>
            </a:pPr>
            <a:r>
              <a:rPr b="1" lang="en" sz="2000">
                <a:solidFill>
                  <a:srgbClr val="F1C232"/>
                </a:solidFill>
              </a:rPr>
              <a:t>Complex</a:t>
            </a:r>
            <a:endParaRPr b="1" sz="2000">
              <a:solidFill>
                <a:srgbClr val="F1C232"/>
              </a:solidFill>
            </a:endParaRPr>
          </a:p>
          <a:p>
            <a:pPr indent="-355600" lvl="0" marL="457200" rtl="0" algn="l">
              <a:lnSpc>
                <a:spcPct val="100000"/>
              </a:lnSpc>
              <a:spcBef>
                <a:spcPts val="0"/>
              </a:spcBef>
              <a:spcAft>
                <a:spcPts val="0"/>
              </a:spcAft>
              <a:buClr>
                <a:srgbClr val="434343"/>
              </a:buClr>
              <a:buSzPts val="2000"/>
              <a:buChar char="●"/>
            </a:pPr>
            <a:r>
              <a:rPr lang="en" sz="2000">
                <a:solidFill>
                  <a:srgbClr val="434343"/>
                </a:solidFill>
              </a:rPr>
              <a:t>Fans and creators discuss ideas in a room*</a:t>
            </a:r>
            <a:endParaRPr sz="20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Change #1: Switch to ranking of multiple ideas</a:t>
            </a:r>
            <a:endParaRPr/>
          </a:p>
        </p:txBody>
      </p:sp>
      <p:pic>
        <p:nvPicPr>
          <p:cNvPr id="113" name="Google Shape;113;p23"/>
          <p:cNvPicPr preferRelativeResize="0"/>
          <p:nvPr/>
        </p:nvPicPr>
        <p:blipFill>
          <a:blip r:embed="rId3">
            <a:alphaModFix/>
          </a:blip>
          <a:stretch>
            <a:fillRect/>
          </a:stretch>
        </p:blipFill>
        <p:spPr>
          <a:xfrm>
            <a:off x="1143000" y="1170125"/>
            <a:ext cx="2162004" cy="3820977"/>
          </a:xfrm>
          <a:prstGeom prst="rect">
            <a:avLst/>
          </a:prstGeom>
          <a:noFill/>
          <a:ln>
            <a:noFill/>
          </a:ln>
        </p:spPr>
      </p:pic>
      <p:pic>
        <p:nvPicPr>
          <p:cNvPr id="114" name="Google Shape;114;p23"/>
          <p:cNvPicPr preferRelativeResize="0"/>
          <p:nvPr/>
        </p:nvPicPr>
        <p:blipFill>
          <a:blip r:embed="rId4">
            <a:alphaModFix/>
          </a:blip>
          <a:stretch>
            <a:fillRect/>
          </a:stretch>
        </p:blipFill>
        <p:spPr>
          <a:xfrm rot="-5400000">
            <a:off x="4767675" y="2019376"/>
            <a:ext cx="3814274" cy="2122474"/>
          </a:xfrm>
          <a:prstGeom prst="rect">
            <a:avLst/>
          </a:prstGeom>
          <a:noFill/>
          <a:ln>
            <a:noFill/>
          </a:ln>
        </p:spPr>
      </p:pic>
      <p:sp>
        <p:nvSpPr>
          <p:cNvPr id="115" name="Google Shape;115;p23"/>
          <p:cNvSpPr/>
          <p:nvPr/>
        </p:nvSpPr>
        <p:spPr>
          <a:xfrm>
            <a:off x="4124650" y="2621050"/>
            <a:ext cx="692100" cy="443700"/>
          </a:xfrm>
          <a:prstGeom prst="rightArrow">
            <a:avLst>
              <a:gd fmla="val 50000" name="adj1"/>
              <a:gd fmla="val 50000" name="adj2"/>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Change #2: Modifications to home feed</a:t>
            </a:r>
            <a:endParaRPr/>
          </a:p>
        </p:txBody>
      </p:sp>
      <p:pic>
        <p:nvPicPr>
          <p:cNvPr id="121" name="Google Shape;121;p24"/>
          <p:cNvPicPr preferRelativeResize="0"/>
          <p:nvPr/>
        </p:nvPicPr>
        <p:blipFill>
          <a:blip r:embed="rId3">
            <a:alphaModFix/>
          </a:blip>
          <a:stretch>
            <a:fillRect/>
          </a:stretch>
        </p:blipFill>
        <p:spPr>
          <a:xfrm>
            <a:off x="1143000" y="1170125"/>
            <a:ext cx="2126709" cy="3820973"/>
          </a:xfrm>
          <a:prstGeom prst="rect">
            <a:avLst/>
          </a:prstGeom>
          <a:noFill/>
          <a:ln>
            <a:noFill/>
          </a:ln>
        </p:spPr>
      </p:pic>
      <p:pic>
        <p:nvPicPr>
          <p:cNvPr id="122" name="Google Shape;122;p24"/>
          <p:cNvPicPr preferRelativeResize="0"/>
          <p:nvPr/>
        </p:nvPicPr>
        <p:blipFill>
          <a:blip r:embed="rId4">
            <a:alphaModFix/>
          </a:blip>
          <a:stretch>
            <a:fillRect/>
          </a:stretch>
        </p:blipFill>
        <p:spPr>
          <a:xfrm>
            <a:off x="5555709" y="1170125"/>
            <a:ext cx="2168415" cy="3820976"/>
          </a:xfrm>
          <a:prstGeom prst="rect">
            <a:avLst/>
          </a:prstGeom>
          <a:noFill/>
          <a:ln>
            <a:noFill/>
          </a:ln>
        </p:spPr>
      </p:pic>
      <p:sp>
        <p:nvSpPr>
          <p:cNvPr id="123" name="Google Shape;123;p24"/>
          <p:cNvSpPr/>
          <p:nvPr/>
        </p:nvSpPr>
        <p:spPr>
          <a:xfrm>
            <a:off x="4124650" y="2621050"/>
            <a:ext cx="692100" cy="443700"/>
          </a:xfrm>
          <a:prstGeom prst="rightArrow">
            <a:avLst>
              <a:gd fmla="val 50000" name="adj1"/>
              <a:gd fmla="val 50000" name="adj2"/>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Change #3: Added recap screen</a:t>
            </a:r>
            <a:endParaRPr/>
          </a:p>
        </p:txBody>
      </p:sp>
      <p:pic>
        <p:nvPicPr>
          <p:cNvPr id="129" name="Google Shape;129;p25"/>
          <p:cNvPicPr preferRelativeResize="0"/>
          <p:nvPr/>
        </p:nvPicPr>
        <p:blipFill>
          <a:blip r:embed="rId3">
            <a:alphaModFix/>
          </a:blip>
          <a:stretch>
            <a:fillRect/>
          </a:stretch>
        </p:blipFill>
        <p:spPr>
          <a:xfrm>
            <a:off x="5486400" y="1170125"/>
            <a:ext cx="2217799" cy="3820975"/>
          </a:xfrm>
          <a:prstGeom prst="rect">
            <a:avLst/>
          </a:prstGeom>
          <a:noFill/>
          <a:ln>
            <a:noFill/>
          </a:ln>
        </p:spPr>
      </p:pic>
      <p:sp>
        <p:nvSpPr>
          <p:cNvPr id="130" name="Google Shape;130;p25"/>
          <p:cNvSpPr/>
          <p:nvPr/>
        </p:nvSpPr>
        <p:spPr>
          <a:xfrm>
            <a:off x="3896050" y="2621050"/>
            <a:ext cx="692100" cy="443700"/>
          </a:xfrm>
          <a:prstGeom prst="rightArrow">
            <a:avLst>
              <a:gd fmla="val 50000" name="adj1"/>
              <a:gd fmla="val 50000" name="adj2"/>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5"/>
          <p:cNvSpPr txBox="1"/>
          <p:nvPr/>
        </p:nvSpPr>
        <p:spPr>
          <a:xfrm>
            <a:off x="1963725" y="2588175"/>
            <a:ext cx="82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Lato"/>
                <a:ea typeface="Lato"/>
                <a:cs typeface="Lato"/>
                <a:sym typeface="Lato"/>
              </a:rPr>
              <a:t>N/A</a:t>
            </a:r>
            <a:endParaRPr sz="24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#1:  Initialize a Studio (creator)</a:t>
            </a:r>
            <a:endParaRPr/>
          </a:p>
        </p:txBody>
      </p:sp>
      <p:pic>
        <p:nvPicPr>
          <p:cNvPr id="137" name="Google Shape;137;p26"/>
          <p:cNvPicPr preferRelativeResize="0"/>
          <p:nvPr/>
        </p:nvPicPr>
        <p:blipFill>
          <a:blip r:embed="rId3">
            <a:alphaModFix/>
          </a:blip>
          <a:stretch>
            <a:fillRect/>
          </a:stretch>
        </p:blipFill>
        <p:spPr>
          <a:xfrm>
            <a:off x="692700" y="1152475"/>
            <a:ext cx="1779309" cy="3416400"/>
          </a:xfrm>
          <a:prstGeom prst="rect">
            <a:avLst/>
          </a:prstGeom>
          <a:noFill/>
          <a:ln>
            <a:noFill/>
          </a:ln>
        </p:spPr>
      </p:pic>
      <p:pic>
        <p:nvPicPr>
          <p:cNvPr id="138" name="Google Shape;138;p26"/>
          <p:cNvPicPr preferRelativeResize="0"/>
          <p:nvPr/>
        </p:nvPicPr>
        <p:blipFill>
          <a:blip r:embed="rId4">
            <a:alphaModFix/>
          </a:blip>
          <a:stretch>
            <a:fillRect/>
          </a:stretch>
        </p:blipFill>
        <p:spPr>
          <a:xfrm>
            <a:off x="3478574" y="1150400"/>
            <a:ext cx="1779301" cy="3420566"/>
          </a:xfrm>
          <a:prstGeom prst="rect">
            <a:avLst/>
          </a:prstGeom>
          <a:noFill/>
          <a:ln>
            <a:noFill/>
          </a:ln>
        </p:spPr>
      </p:pic>
      <p:pic>
        <p:nvPicPr>
          <p:cNvPr id="139" name="Google Shape;139;p26"/>
          <p:cNvPicPr preferRelativeResize="0"/>
          <p:nvPr/>
        </p:nvPicPr>
        <p:blipFill>
          <a:blip r:embed="rId5">
            <a:alphaModFix/>
          </a:blip>
          <a:stretch>
            <a:fillRect/>
          </a:stretch>
        </p:blipFill>
        <p:spPr>
          <a:xfrm>
            <a:off x="6264455" y="1152488"/>
            <a:ext cx="1889021" cy="3379551"/>
          </a:xfrm>
          <a:prstGeom prst="rect">
            <a:avLst/>
          </a:prstGeom>
          <a:noFill/>
          <a:ln>
            <a:noFill/>
          </a:ln>
        </p:spPr>
      </p:pic>
      <p:cxnSp>
        <p:nvCxnSpPr>
          <p:cNvPr id="140" name="Google Shape;140;p26"/>
          <p:cNvCxnSpPr/>
          <p:nvPr/>
        </p:nvCxnSpPr>
        <p:spPr>
          <a:xfrm flipH="1" rot="10800000">
            <a:off x="1943100" y="2982300"/>
            <a:ext cx="1197000" cy="11706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141" name="Google Shape;141;p26"/>
          <p:cNvCxnSpPr/>
          <p:nvPr/>
        </p:nvCxnSpPr>
        <p:spPr>
          <a:xfrm flipH="1" rot="10800000">
            <a:off x="3130000" y="2971737"/>
            <a:ext cx="240300" cy="10500"/>
          </a:xfrm>
          <a:prstGeom prst="straightConnector1">
            <a:avLst/>
          </a:prstGeom>
          <a:noFill/>
          <a:ln cap="flat" cmpd="sng" w="28575">
            <a:solidFill>
              <a:srgbClr val="FCBF4A"/>
            </a:solidFill>
            <a:prstDash val="solid"/>
            <a:round/>
            <a:headEnd len="med" w="med" type="none"/>
            <a:tailEnd len="med" w="med" type="triangle"/>
          </a:ln>
        </p:spPr>
      </p:cxnSp>
      <p:cxnSp>
        <p:nvCxnSpPr>
          <p:cNvPr id="142" name="Google Shape;142;p26"/>
          <p:cNvCxnSpPr/>
          <p:nvPr/>
        </p:nvCxnSpPr>
        <p:spPr>
          <a:xfrm flipH="1" rot="10800000">
            <a:off x="5000625" y="3034700"/>
            <a:ext cx="1003800" cy="6471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143" name="Google Shape;143;p26"/>
          <p:cNvCxnSpPr/>
          <p:nvPr/>
        </p:nvCxnSpPr>
        <p:spPr>
          <a:xfrm flipH="1" rot="10800000">
            <a:off x="5996150" y="3028819"/>
            <a:ext cx="201600" cy="5700"/>
          </a:xfrm>
          <a:prstGeom prst="straightConnector1">
            <a:avLst/>
          </a:prstGeom>
          <a:noFill/>
          <a:ln cap="flat" cmpd="sng" w="28575">
            <a:solidFill>
              <a:srgbClr val="FCBF4A"/>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#2: Submit an Idea (fan)</a:t>
            </a:r>
            <a:endParaRPr/>
          </a:p>
        </p:txBody>
      </p:sp>
      <p:pic>
        <p:nvPicPr>
          <p:cNvPr id="149" name="Google Shape;149;p27"/>
          <p:cNvPicPr preferRelativeResize="0"/>
          <p:nvPr/>
        </p:nvPicPr>
        <p:blipFill>
          <a:blip r:embed="rId3">
            <a:alphaModFix/>
          </a:blip>
          <a:stretch>
            <a:fillRect/>
          </a:stretch>
        </p:blipFill>
        <p:spPr>
          <a:xfrm>
            <a:off x="664576" y="1152476"/>
            <a:ext cx="1780776" cy="3416402"/>
          </a:xfrm>
          <a:prstGeom prst="rect">
            <a:avLst/>
          </a:prstGeom>
          <a:noFill/>
          <a:ln>
            <a:noFill/>
          </a:ln>
        </p:spPr>
      </p:pic>
      <p:pic>
        <p:nvPicPr>
          <p:cNvPr id="150" name="Google Shape;150;p27"/>
          <p:cNvPicPr preferRelativeResize="0"/>
          <p:nvPr/>
        </p:nvPicPr>
        <p:blipFill rotWithShape="1">
          <a:blip r:embed="rId4">
            <a:alphaModFix/>
          </a:blip>
          <a:srcRect b="0" l="0" r="0" t="0"/>
          <a:stretch/>
        </p:blipFill>
        <p:spPr>
          <a:xfrm>
            <a:off x="3460865" y="1152475"/>
            <a:ext cx="1849112" cy="3416401"/>
          </a:xfrm>
          <a:prstGeom prst="rect">
            <a:avLst/>
          </a:prstGeom>
          <a:noFill/>
          <a:ln>
            <a:noFill/>
          </a:ln>
        </p:spPr>
      </p:pic>
      <p:pic>
        <p:nvPicPr>
          <p:cNvPr id="151" name="Google Shape;151;p27"/>
          <p:cNvPicPr preferRelativeResize="0"/>
          <p:nvPr/>
        </p:nvPicPr>
        <p:blipFill>
          <a:blip r:embed="rId5">
            <a:alphaModFix/>
          </a:blip>
          <a:stretch>
            <a:fillRect/>
          </a:stretch>
        </p:blipFill>
        <p:spPr>
          <a:xfrm>
            <a:off x="6325502" y="1163709"/>
            <a:ext cx="1849126" cy="3393929"/>
          </a:xfrm>
          <a:prstGeom prst="rect">
            <a:avLst/>
          </a:prstGeom>
          <a:noFill/>
          <a:ln>
            <a:noFill/>
          </a:ln>
        </p:spPr>
      </p:pic>
      <p:cxnSp>
        <p:nvCxnSpPr>
          <p:cNvPr id="152" name="Google Shape;152;p27"/>
          <p:cNvCxnSpPr/>
          <p:nvPr/>
        </p:nvCxnSpPr>
        <p:spPr>
          <a:xfrm>
            <a:off x="2238376" y="2132050"/>
            <a:ext cx="870900" cy="8715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153" name="Google Shape;153;p27"/>
          <p:cNvCxnSpPr/>
          <p:nvPr/>
        </p:nvCxnSpPr>
        <p:spPr>
          <a:xfrm>
            <a:off x="3101779" y="3003650"/>
            <a:ext cx="174600" cy="7800"/>
          </a:xfrm>
          <a:prstGeom prst="straightConnector1">
            <a:avLst/>
          </a:prstGeom>
          <a:noFill/>
          <a:ln cap="flat" cmpd="sng" w="28575">
            <a:solidFill>
              <a:srgbClr val="FCBF4A"/>
            </a:solidFill>
            <a:prstDash val="solid"/>
            <a:round/>
            <a:headEnd len="med" w="med" type="none"/>
            <a:tailEnd len="med" w="med" type="triangle"/>
          </a:ln>
        </p:spPr>
      </p:cxnSp>
      <p:cxnSp>
        <p:nvCxnSpPr>
          <p:cNvPr id="154" name="Google Shape;154;p27"/>
          <p:cNvCxnSpPr/>
          <p:nvPr/>
        </p:nvCxnSpPr>
        <p:spPr>
          <a:xfrm flipH="1" rot="10800000">
            <a:off x="5048250" y="2925100"/>
            <a:ext cx="975000" cy="8088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155" name="Google Shape;155;p27"/>
          <p:cNvCxnSpPr/>
          <p:nvPr/>
        </p:nvCxnSpPr>
        <p:spPr>
          <a:xfrm flipH="1" rot="10800000">
            <a:off x="6014763" y="2917825"/>
            <a:ext cx="195600" cy="7200"/>
          </a:xfrm>
          <a:prstGeom prst="straightConnector1">
            <a:avLst/>
          </a:prstGeom>
          <a:noFill/>
          <a:ln cap="flat" cmpd="sng" w="28575">
            <a:solidFill>
              <a:srgbClr val="FCBF4A"/>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#3:  Prioritize/Rank an Idea (fan)</a:t>
            </a:r>
            <a:endParaRPr/>
          </a:p>
        </p:txBody>
      </p:sp>
      <p:pic>
        <p:nvPicPr>
          <p:cNvPr id="161" name="Google Shape;161;p28"/>
          <p:cNvPicPr preferRelativeResize="0"/>
          <p:nvPr/>
        </p:nvPicPr>
        <p:blipFill>
          <a:blip r:embed="rId3">
            <a:alphaModFix/>
          </a:blip>
          <a:stretch>
            <a:fillRect/>
          </a:stretch>
        </p:blipFill>
        <p:spPr>
          <a:xfrm>
            <a:off x="311706" y="1152475"/>
            <a:ext cx="1768850" cy="3416398"/>
          </a:xfrm>
          <a:prstGeom prst="rect">
            <a:avLst/>
          </a:prstGeom>
          <a:noFill/>
          <a:ln>
            <a:noFill/>
          </a:ln>
        </p:spPr>
      </p:pic>
      <p:pic>
        <p:nvPicPr>
          <p:cNvPr id="162" name="Google Shape;162;p28"/>
          <p:cNvPicPr preferRelativeResize="0"/>
          <p:nvPr/>
        </p:nvPicPr>
        <p:blipFill>
          <a:blip r:embed="rId4">
            <a:alphaModFix/>
          </a:blip>
          <a:stretch>
            <a:fillRect/>
          </a:stretch>
        </p:blipFill>
        <p:spPr>
          <a:xfrm>
            <a:off x="2519771" y="1152475"/>
            <a:ext cx="1830343" cy="3416395"/>
          </a:xfrm>
          <a:prstGeom prst="rect">
            <a:avLst/>
          </a:prstGeom>
          <a:noFill/>
          <a:ln>
            <a:noFill/>
          </a:ln>
        </p:spPr>
      </p:pic>
      <p:pic>
        <p:nvPicPr>
          <p:cNvPr id="163" name="Google Shape;163;p28"/>
          <p:cNvPicPr preferRelativeResize="0"/>
          <p:nvPr/>
        </p:nvPicPr>
        <p:blipFill>
          <a:blip r:embed="rId5">
            <a:alphaModFix/>
          </a:blip>
          <a:stretch>
            <a:fillRect/>
          </a:stretch>
        </p:blipFill>
        <p:spPr>
          <a:xfrm>
            <a:off x="4789349" y="1152475"/>
            <a:ext cx="1852438" cy="3416396"/>
          </a:xfrm>
          <a:prstGeom prst="rect">
            <a:avLst/>
          </a:prstGeom>
          <a:noFill/>
          <a:ln>
            <a:noFill/>
          </a:ln>
        </p:spPr>
      </p:pic>
      <p:pic>
        <p:nvPicPr>
          <p:cNvPr id="164" name="Google Shape;164;p28"/>
          <p:cNvPicPr preferRelativeResize="0"/>
          <p:nvPr/>
        </p:nvPicPr>
        <p:blipFill>
          <a:blip r:embed="rId6">
            <a:alphaModFix/>
          </a:blip>
          <a:stretch>
            <a:fillRect/>
          </a:stretch>
        </p:blipFill>
        <p:spPr>
          <a:xfrm>
            <a:off x="7041066" y="1152475"/>
            <a:ext cx="1791230" cy="3416394"/>
          </a:xfrm>
          <a:prstGeom prst="rect">
            <a:avLst/>
          </a:prstGeom>
          <a:noFill/>
          <a:ln>
            <a:noFill/>
          </a:ln>
        </p:spPr>
      </p:pic>
      <p:cxnSp>
        <p:nvCxnSpPr>
          <p:cNvPr id="165" name="Google Shape;165;p28"/>
          <p:cNvCxnSpPr/>
          <p:nvPr/>
        </p:nvCxnSpPr>
        <p:spPr>
          <a:xfrm>
            <a:off x="1819277" y="2428950"/>
            <a:ext cx="431400" cy="2832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166" name="Google Shape;166;p28"/>
          <p:cNvCxnSpPr/>
          <p:nvPr/>
        </p:nvCxnSpPr>
        <p:spPr>
          <a:xfrm>
            <a:off x="2247045" y="2712175"/>
            <a:ext cx="86400" cy="2400"/>
          </a:xfrm>
          <a:prstGeom prst="straightConnector1">
            <a:avLst/>
          </a:prstGeom>
          <a:noFill/>
          <a:ln cap="flat" cmpd="sng" w="28575">
            <a:solidFill>
              <a:srgbClr val="FCBF4A"/>
            </a:solidFill>
            <a:prstDash val="solid"/>
            <a:round/>
            <a:headEnd len="med" w="med" type="none"/>
            <a:tailEnd len="med" w="med" type="triangle"/>
          </a:ln>
        </p:spPr>
      </p:cxnSp>
      <p:cxnSp>
        <p:nvCxnSpPr>
          <p:cNvPr id="167" name="Google Shape;167;p28"/>
          <p:cNvCxnSpPr>
            <a:endCxn id="163" idx="1"/>
          </p:cNvCxnSpPr>
          <p:nvPr/>
        </p:nvCxnSpPr>
        <p:spPr>
          <a:xfrm>
            <a:off x="4303649" y="2859473"/>
            <a:ext cx="485700" cy="1200"/>
          </a:xfrm>
          <a:prstGeom prst="straightConnector1">
            <a:avLst/>
          </a:prstGeom>
          <a:noFill/>
          <a:ln cap="flat" cmpd="sng" w="28575">
            <a:solidFill>
              <a:srgbClr val="FCBF4A"/>
            </a:solidFill>
            <a:prstDash val="solid"/>
            <a:round/>
            <a:headEnd len="med" w="med" type="none"/>
            <a:tailEnd len="med" w="med" type="triangle"/>
          </a:ln>
        </p:spPr>
      </p:cxnSp>
      <p:cxnSp>
        <p:nvCxnSpPr>
          <p:cNvPr id="168" name="Google Shape;168;p28"/>
          <p:cNvCxnSpPr/>
          <p:nvPr/>
        </p:nvCxnSpPr>
        <p:spPr>
          <a:xfrm flipH="1" rot="10800000">
            <a:off x="6343650" y="2820750"/>
            <a:ext cx="487500" cy="1275000"/>
          </a:xfrm>
          <a:prstGeom prst="curvedConnector3">
            <a:avLst>
              <a:gd fmla="val 50000" name="adj1"/>
            </a:avLst>
          </a:prstGeom>
          <a:noFill/>
          <a:ln cap="flat" cmpd="sng" w="28575">
            <a:solidFill>
              <a:srgbClr val="FCBF4A"/>
            </a:solidFill>
            <a:prstDash val="solid"/>
            <a:round/>
            <a:headEnd len="med" w="med" type="none"/>
            <a:tailEnd len="med" w="med" type="none"/>
          </a:ln>
        </p:spPr>
      </p:cxnSp>
      <p:cxnSp>
        <p:nvCxnSpPr>
          <p:cNvPr id="169" name="Google Shape;169;p28"/>
          <p:cNvCxnSpPr/>
          <p:nvPr/>
        </p:nvCxnSpPr>
        <p:spPr>
          <a:xfrm flipH="1" rot="10800000">
            <a:off x="6826886" y="2809800"/>
            <a:ext cx="97800" cy="10800"/>
          </a:xfrm>
          <a:prstGeom prst="straightConnector1">
            <a:avLst/>
          </a:prstGeom>
          <a:noFill/>
          <a:ln cap="flat" cmpd="sng" w="28575">
            <a:solidFill>
              <a:srgbClr val="FCBF4A"/>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